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  <p:sldMasterId id="2147483673" r:id="rId2"/>
  </p:sldMasterIdLst>
  <p:notesMasterIdLst>
    <p:notesMasterId r:id="rId14"/>
  </p:notesMasterIdLst>
  <p:sldIdLst>
    <p:sldId id="256" r:id="rId3"/>
    <p:sldId id="258" r:id="rId4"/>
    <p:sldId id="259" r:id="rId5"/>
    <p:sldId id="260" r:id="rId6"/>
    <p:sldId id="262" r:id="rId7"/>
    <p:sldId id="276" r:id="rId8"/>
    <p:sldId id="269" r:id="rId9"/>
    <p:sldId id="272" r:id="rId10"/>
    <p:sldId id="271" r:id="rId11"/>
    <p:sldId id="270" r:id="rId12"/>
    <p:sldId id="275" r:id="rId13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8493F97-A6BD-43C6-8B05-D322D4A2768D}">
  <a:tblStyle styleId="{68493F97-A6BD-43C6-8B05-D322D4A2768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994F896-6A99-4AB3-B25A-08E36DD492C1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25" tIns="46550" rIns="93125" bIns="4655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2" name="Google Shape;502;n"/>
          <p:cNvSpPr txBox="1">
            <a:spLocks noGrp="1"/>
          </p:cNvSpPr>
          <p:nvPr>
            <p:ph type="dt" idx="10"/>
          </p:nvPr>
        </p:nvSpPr>
        <p:spPr>
          <a:xfrm>
            <a:off x="3970939" y="2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25" tIns="46550" rIns="93125" bIns="4655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3" name="Google Shape;503;n"/>
          <p:cNvSpPr>
            <a:spLocks noGrp="1" noRot="1" noChangeAspect="1"/>
          </p:cNvSpPr>
          <p:nvPr>
            <p:ph type="sldImg" idx="3"/>
          </p:nvPr>
        </p:nvSpPr>
        <p:spPr>
          <a:xfrm>
            <a:off x="717550" y="1162050"/>
            <a:ext cx="5577000" cy="3138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4" name="Google Shape;504;n"/>
          <p:cNvSpPr txBox="1">
            <a:spLocks noGrp="1"/>
          </p:cNvSpPr>
          <p:nvPr>
            <p:ph type="body" idx="1"/>
          </p:nvPr>
        </p:nvSpPr>
        <p:spPr>
          <a:xfrm>
            <a:off x="701040" y="4473894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25" tIns="46550" rIns="93125" bIns="4655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5" name="Google Shape;505;n"/>
          <p:cNvSpPr txBox="1">
            <a:spLocks noGrp="1"/>
          </p:cNvSpPr>
          <p:nvPr>
            <p:ph type="ftr" idx="11"/>
          </p:nvPr>
        </p:nvSpPr>
        <p:spPr>
          <a:xfrm>
            <a:off x="0" y="8829968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25" tIns="46550" rIns="93125" bIns="4655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6" name="Google Shape;506;n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25" tIns="46550" rIns="93125" bIns="465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Google Shape;67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6888" cy="3138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3" name="Google Shape;673;p1:notes"/>
          <p:cNvSpPr txBox="1">
            <a:spLocks noGrp="1"/>
          </p:cNvSpPr>
          <p:nvPr>
            <p:ph type="body" idx="1"/>
          </p:nvPr>
        </p:nvSpPr>
        <p:spPr>
          <a:xfrm>
            <a:off x="701040" y="4473894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25" tIns="46550" rIns="93125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4" name="Google Shape;674;p1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25" tIns="46550" rIns="93125" bIns="465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Google Shape;114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6888" cy="3138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1" name="Google Shape;1141;p15:notes"/>
          <p:cNvSpPr txBox="1">
            <a:spLocks noGrp="1"/>
          </p:cNvSpPr>
          <p:nvPr>
            <p:ph type="body" idx="1"/>
          </p:nvPr>
        </p:nvSpPr>
        <p:spPr>
          <a:xfrm>
            <a:off x="701040" y="4473894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25" tIns="46550" rIns="93125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2" name="Google Shape;1142;p15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25" tIns="46550" rIns="93125" bIns="465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s-CO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Google Shape;1204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6888" cy="3138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5" name="Google Shape;1205;p20:notes"/>
          <p:cNvSpPr txBox="1">
            <a:spLocks noGrp="1"/>
          </p:cNvSpPr>
          <p:nvPr>
            <p:ph type="body" idx="1"/>
          </p:nvPr>
        </p:nvSpPr>
        <p:spPr>
          <a:xfrm>
            <a:off x="701040" y="4473894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25" tIns="46550" rIns="93125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6" name="Google Shape;1206;p20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25" tIns="46550" rIns="93125" bIns="465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11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6888" cy="3138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3" name="Google Shape;693;p3:notes"/>
          <p:cNvSpPr txBox="1">
            <a:spLocks noGrp="1"/>
          </p:cNvSpPr>
          <p:nvPr>
            <p:ph type="body" idx="1"/>
          </p:nvPr>
        </p:nvSpPr>
        <p:spPr>
          <a:xfrm>
            <a:off x="701040" y="4473894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25" tIns="46550" rIns="93125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4" name="Google Shape;694;p3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25" tIns="46550" rIns="93125" bIns="465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s-CO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6888" cy="3138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0" name="Google Shape;710;p4:notes"/>
          <p:cNvSpPr txBox="1">
            <a:spLocks noGrp="1"/>
          </p:cNvSpPr>
          <p:nvPr>
            <p:ph type="body" idx="1"/>
          </p:nvPr>
        </p:nvSpPr>
        <p:spPr>
          <a:xfrm>
            <a:off x="701040" y="4473894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25" tIns="46550" rIns="93125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1" name="Google Shape;711;p4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25" tIns="46550" rIns="93125" bIns="465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s-CO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" name="Google Shape;75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6888" cy="3138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7" name="Google Shape;757;p5:notes"/>
          <p:cNvSpPr txBox="1">
            <a:spLocks noGrp="1"/>
          </p:cNvSpPr>
          <p:nvPr>
            <p:ph type="body" idx="1"/>
          </p:nvPr>
        </p:nvSpPr>
        <p:spPr>
          <a:xfrm>
            <a:off x="701040" y="4473894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25" tIns="46550" rIns="93125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8" name="Google Shape;758;p5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25" tIns="46550" rIns="93125" bIns="465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s-CO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p7:notes"/>
          <p:cNvSpPr txBox="1">
            <a:spLocks noGrp="1"/>
          </p:cNvSpPr>
          <p:nvPr>
            <p:ph type="body" idx="1"/>
          </p:nvPr>
        </p:nvSpPr>
        <p:spPr>
          <a:xfrm>
            <a:off x="707171" y="4077842"/>
            <a:ext cx="5657400" cy="38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250" tIns="89250" rIns="89250" bIns="892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0" name="Google Shape;82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73100" y="642938"/>
            <a:ext cx="5724525" cy="3219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Google Shape;91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6888" cy="3138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1" name="Google Shape;911;p9:notes"/>
          <p:cNvSpPr txBox="1">
            <a:spLocks noGrp="1"/>
          </p:cNvSpPr>
          <p:nvPr>
            <p:ph type="body" idx="1"/>
          </p:nvPr>
        </p:nvSpPr>
        <p:spPr>
          <a:xfrm>
            <a:off x="701040" y="4473894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25" tIns="46550" rIns="93125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2" name="Google Shape;912;p9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25" tIns="46550" rIns="93125" bIns="465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s-CO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Google Shape;113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6888" cy="3138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1" name="Google Shape;1131;p14:notes"/>
          <p:cNvSpPr txBox="1">
            <a:spLocks noGrp="1"/>
          </p:cNvSpPr>
          <p:nvPr>
            <p:ph type="body" idx="1"/>
          </p:nvPr>
        </p:nvSpPr>
        <p:spPr>
          <a:xfrm>
            <a:off x="701040" y="4473894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25" tIns="46550" rIns="93125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2" name="Google Shape;1132;p14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25" tIns="46550" rIns="93125" bIns="465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s-CO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" name="Google Shape;117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6888" cy="3138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6" name="Google Shape;1176;p17:notes"/>
          <p:cNvSpPr txBox="1">
            <a:spLocks noGrp="1"/>
          </p:cNvSpPr>
          <p:nvPr>
            <p:ph type="body" idx="1"/>
          </p:nvPr>
        </p:nvSpPr>
        <p:spPr>
          <a:xfrm>
            <a:off x="701040" y="4473894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25" tIns="46550" rIns="93125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7" name="Google Shape;1177;p17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25" tIns="46550" rIns="93125" bIns="465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s-CO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Google Shape;1149;p16:notes"/>
          <p:cNvSpPr txBox="1">
            <a:spLocks noGrp="1"/>
          </p:cNvSpPr>
          <p:nvPr>
            <p:ph type="body" idx="1"/>
          </p:nvPr>
        </p:nvSpPr>
        <p:spPr>
          <a:xfrm>
            <a:off x="701040" y="4473894"/>
            <a:ext cx="5608200" cy="3660600"/>
          </a:xfrm>
          <a:prstGeom prst="rect">
            <a:avLst/>
          </a:prstGeom>
        </p:spPr>
        <p:txBody>
          <a:bodyPr spcFirstLastPara="1" wrap="square" lIns="93125" tIns="46550" rIns="93125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0" name="Google Shape;115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6888" cy="3138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5" name="Google Shape;515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16" name="Google Shape;516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7" name="Google Shape;517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8" name="Google Shape;518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2" name="Google Shape;572;p11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3" name="Google Shape;57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4" name="Google Shape;57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5" name="Google Shape;57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Google Shape;577;p12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8" name="Google Shape;578;p12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9" name="Google Shape;579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0" name="Google Shape;58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1" name="Google Shape;58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1" name="Google Shape;591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2" name="Google Shape;592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">
  <p:cSld name="Título y texto">
    <p:bg>
      <p:bgPr>
        <a:solidFill>
          <a:srgbClr val="DCEAFB"/>
        </a:solidFill>
        <a:effectLst/>
      </p:bgPr>
    </p:bg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15"/>
          <p:cNvSpPr txBox="1">
            <a:spLocks noGrp="1"/>
          </p:cNvSpPr>
          <p:nvPr>
            <p:ph type="body" idx="1"/>
          </p:nvPr>
        </p:nvSpPr>
        <p:spPr>
          <a:xfrm>
            <a:off x="5024382" y="3404467"/>
            <a:ext cx="6054300" cy="22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0066CD"/>
              </a:buClr>
              <a:buSzPts val="1100"/>
              <a:buNone/>
              <a:defRPr sz="1467">
                <a:solidFill>
                  <a:srgbClr val="0066CD"/>
                </a:solidFill>
              </a:defRPr>
            </a:lvl1pPr>
            <a:lvl2pPr marL="914400" lvl="1" indent="-2984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467">
                <a:solidFill>
                  <a:srgbClr val="0066CD"/>
                </a:solidFill>
              </a:defRPr>
            </a:lvl2pPr>
            <a:lvl3pPr marL="1371600" lvl="2" indent="-2984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467">
                <a:solidFill>
                  <a:srgbClr val="0066CD"/>
                </a:solidFill>
              </a:defRPr>
            </a:lvl3pPr>
            <a:lvl4pPr marL="1828800" lvl="3" indent="-2984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467">
                <a:solidFill>
                  <a:srgbClr val="0066CD"/>
                </a:solidFill>
              </a:defRPr>
            </a:lvl4pPr>
            <a:lvl5pPr marL="2286000" lvl="4" indent="-2984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467">
                <a:solidFill>
                  <a:srgbClr val="0066CD"/>
                </a:solidFill>
              </a:defRPr>
            </a:lvl5pPr>
            <a:lvl6pPr marL="2743200" lvl="5" indent="-2984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467">
                <a:solidFill>
                  <a:srgbClr val="0066CD"/>
                </a:solidFill>
              </a:defRPr>
            </a:lvl6pPr>
            <a:lvl7pPr marL="3200400" lvl="6" indent="-2984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467">
                <a:solidFill>
                  <a:srgbClr val="0066CD"/>
                </a:solidFill>
              </a:defRPr>
            </a:lvl7pPr>
            <a:lvl8pPr marL="3657600" lvl="7" indent="-2984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467">
                <a:solidFill>
                  <a:srgbClr val="0066CD"/>
                </a:solidFill>
              </a:defRPr>
            </a:lvl8pPr>
            <a:lvl9pPr marL="4114800" lvl="8" indent="-2984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467">
                <a:solidFill>
                  <a:srgbClr val="0066CD"/>
                </a:solidFill>
              </a:defRPr>
            </a:lvl9pPr>
          </a:lstStyle>
          <a:p>
            <a:endParaRPr/>
          </a:p>
        </p:txBody>
      </p:sp>
      <p:sp>
        <p:nvSpPr>
          <p:cNvPr id="595" name="Google Shape;595;p15"/>
          <p:cNvSpPr txBox="1">
            <a:spLocks noGrp="1"/>
          </p:cNvSpPr>
          <p:nvPr>
            <p:ph type="title"/>
          </p:nvPr>
        </p:nvSpPr>
        <p:spPr>
          <a:xfrm>
            <a:off x="5024967" y="2310700"/>
            <a:ext cx="5743500" cy="8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"/>
              <a:buNone/>
              <a:defRPr sz="4000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96" name="Google Shape;596;p15"/>
          <p:cNvSpPr txBox="1">
            <a:spLocks noGrp="1"/>
          </p:cNvSpPr>
          <p:nvPr>
            <p:ph type="body" idx="2"/>
          </p:nvPr>
        </p:nvSpPr>
        <p:spPr>
          <a:xfrm>
            <a:off x="1570567" y="141817"/>
            <a:ext cx="12192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c type 1">
  <p:cSld name="Blanc type 1"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p16"/>
          <p:cNvSpPr txBox="1">
            <a:spLocks noGrp="1"/>
          </p:cNvSpPr>
          <p:nvPr>
            <p:ph type="sldNum" idx="12"/>
          </p:nvPr>
        </p:nvSpPr>
        <p:spPr>
          <a:xfrm>
            <a:off x="11372550" y="6516783"/>
            <a:ext cx="472500" cy="2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50" tIns="33975" rIns="67950" bIns="3397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933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0" marR="0" lvl="1" indent="0" algn="ctr" rtl="0">
              <a:spcBef>
                <a:spcPts val="0"/>
              </a:spcBef>
              <a:buNone/>
              <a:defRPr sz="933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0" marR="0" lvl="2" indent="0" algn="ctr" rtl="0">
              <a:spcBef>
                <a:spcPts val="0"/>
              </a:spcBef>
              <a:buNone/>
              <a:defRPr sz="933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0" marR="0" lvl="3" indent="0" algn="ctr" rtl="0">
              <a:spcBef>
                <a:spcPts val="0"/>
              </a:spcBef>
              <a:buNone/>
              <a:defRPr sz="933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0" marR="0" lvl="4" indent="0" algn="ctr" rtl="0">
              <a:spcBef>
                <a:spcPts val="0"/>
              </a:spcBef>
              <a:buNone/>
              <a:defRPr sz="933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0" marR="0" lvl="5" indent="0" algn="ctr" rtl="0">
              <a:spcBef>
                <a:spcPts val="0"/>
              </a:spcBef>
              <a:buNone/>
              <a:defRPr sz="933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0" marR="0" lvl="6" indent="0" algn="ctr" rtl="0">
              <a:spcBef>
                <a:spcPts val="0"/>
              </a:spcBef>
              <a:buNone/>
              <a:defRPr sz="933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0" marR="0" lvl="7" indent="0" algn="ctr" rtl="0">
              <a:spcBef>
                <a:spcPts val="0"/>
              </a:spcBef>
              <a:buNone/>
              <a:defRPr sz="933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0" marR="0" lvl="8" indent="0" algn="ctr" rtl="0">
              <a:spcBef>
                <a:spcPts val="0"/>
              </a:spcBef>
              <a:buNone/>
              <a:defRPr sz="933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  <p:grpSp>
        <p:nvGrpSpPr>
          <p:cNvPr id="599" name="Google Shape;599;p16"/>
          <p:cNvGrpSpPr/>
          <p:nvPr/>
        </p:nvGrpSpPr>
        <p:grpSpPr>
          <a:xfrm>
            <a:off x="11803762" y="6534899"/>
            <a:ext cx="232380" cy="232239"/>
            <a:chOff x="9447488" y="6048704"/>
            <a:chExt cx="1800000" cy="1800300"/>
          </a:xfrm>
        </p:grpSpPr>
        <p:sp>
          <p:nvSpPr>
            <p:cNvPr id="600" name="Google Shape;600;p16"/>
            <p:cNvSpPr/>
            <p:nvPr/>
          </p:nvSpPr>
          <p:spPr>
            <a:xfrm>
              <a:off x="9447488" y="6048704"/>
              <a:ext cx="1800000" cy="1800300"/>
            </a:xfrm>
            <a:prstGeom prst="ellipse">
              <a:avLst/>
            </a:prstGeom>
            <a:noFill/>
            <a:ln w="9525" cap="flat" cmpd="sng">
              <a:solidFill>
                <a:srgbClr val="6C6C6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6">
              <a:hlinkClick r:id="" action="ppaction://hlinkshowjump?jump=nextslide"/>
            </p:cNvPr>
            <p:cNvSpPr/>
            <p:nvPr/>
          </p:nvSpPr>
          <p:spPr>
            <a:xfrm>
              <a:off x="10015172" y="6481483"/>
              <a:ext cx="720000" cy="934500"/>
            </a:xfrm>
            <a:prstGeom prst="chevron">
              <a:avLst>
                <a:gd name="adj" fmla="val 84396"/>
              </a:avLst>
            </a:prstGeom>
            <a:solidFill>
              <a:srgbClr val="6C6C6C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02" name="Google Shape;602;p16"/>
          <p:cNvGrpSpPr/>
          <p:nvPr/>
        </p:nvGrpSpPr>
        <p:grpSpPr>
          <a:xfrm>
            <a:off x="11182321" y="6534899"/>
            <a:ext cx="232380" cy="232239"/>
            <a:chOff x="9447488" y="6048704"/>
            <a:chExt cx="1800000" cy="1800300"/>
          </a:xfrm>
        </p:grpSpPr>
        <p:sp>
          <p:nvSpPr>
            <p:cNvPr id="603" name="Google Shape;603;p16"/>
            <p:cNvSpPr/>
            <p:nvPr/>
          </p:nvSpPr>
          <p:spPr>
            <a:xfrm>
              <a:off x="9447488" y="6048704"/>
              <a:ext cx="1800000" cy="1800300"/>
            </a:xfrm>
            <a:prstGeom prst="ellipse">
              <a:avLst/>
            </a:prstGeom>
            <a:noFill/>
            <a:ln w="9525" cap="flat" cmpd="sng">
              <a:solidFill>
                <a:srgbClr val="6C6C6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4" name="Google Shape;604;p16">
              <a:hlinkClick r:id="" action="ppaction://hlinkshowjump?jump=previousslide"/>
            </p:cNvPr>
            <p:cNvSpPr/>
            <p:nvPr/>
          </p:nvSpPr>
          <p:spPr>
            <a:xfrm flipH="1">
              <a:off x="9959804" y="6481483"/>
              <a:ext cx="720000" cy="934500"/>
            </a:xfrm>
            <a:prstGeom prst="chevron">
              <a:avLst>
                <a:gd name="adj" fmla="val 84396"/>
              </a:avLst>
            </a:prstGeom>
            <a:solidFill>
              <a:srgbClr val="6C6C6C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605" name="Google Shape;605;p16"/>
          <p:cNvCxnSpPr/>
          <p:nvPr/>
        </p:nvCxnSpPr>
        <p:spPr>
          <a:xfrm>
            <a:off x="223230" y="6654853"/>
            <a:ext cx="10958700" cy="0"/>
          </a:xfrm>
          <a:prstGeom prst="straightConnector1">
            <a:avLst/>
          </a:prstGeom>
          <a:noFill/>
          <a:ln w="9525" cap="flat" cmpd="sng">
            <a:solidFill>
              <a:srgbClr val="6C6C6C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p1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8" name="Google Shape;608;p1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09" name="Google Shape;609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0" name="Google Shape;610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1" name="Google Shape;611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4" name="Google Shape;614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5" name="Google Shape;61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6" name="Google Shape;61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7" name="Google Shape;61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0" name="Google Shape;620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21" name="Google Shape;62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2" name="Google Shape;62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3" name="Google Shape;62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6" name="Google Shape;626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7" name="Google Shape;627;p2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8" name="Google Shape;628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9" name="Google Shape;629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0" name="Google Shape;630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p2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3" name="Google Shape;633;p2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34" name="Google Shape;634;p2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5" name="Google Shape;635;p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36" name="Google Shape;636;p2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7" name="Google Shape;637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8" name="Google Shape;638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9" name="Google Shape;639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1" name="Google Shape;5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2" name="Google Shape;5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2" name="Google Shape;64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3" name="Google Shape;64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4" name="Google Shape;64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7" name="Google Shape;647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48" name="Google Shape;648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49" name="Google Shape;649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0" name="Google Shape;650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1" name="Google Shape;651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4" name="Google Shape;654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5" name="Google Shape;655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6" name="Google Shape;656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7" name="Google Shape;657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8" name="Google Shape;658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1" name="Google Shape;661;p25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2" name="Google Shape;662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3" name="Google Shape;663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4" name="Google Shape;664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Google Shape;666;p26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7" name="Google Shape;667;p26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8" name="Google Shape;668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9" name="Google Shape;669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0" name="Google Shape;670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5" name="Google Shape;525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6" name="Google Shape;5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7" name="Google Shape;5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8" name="Google Shape;5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1" name="Google Shape;531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32" name="Google Shape;532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3" name="Google Shape;533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4" name="Google Shape;53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7" name="Google Shape;53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8" name="Google Shape;538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9" name="Google Shape;539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0" name="Google Shape;540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1" name="Google Shape;541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4" name="Google Shape;544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5" name="Google Shape;545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6" name="Google Shape;546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7" name="Google Shape;547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8" name="Google Shape;54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9" name="Google Shape;54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0" name="Google Shape;55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3" name="Google Shape;5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4" name="Google Shape;5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5" name="Google Shape;5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8" name="Google Shape;558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59" name="Google Shape;559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60" name="Google Shape;56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1" name="Google Shape;56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2" name="Google Shape;56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5" name="Google Shape;565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6" name="Google Shape;566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67" name="Google Shape;56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8" name="Google Shape;56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9" name="Google Shape;56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09" name="Google Shape;509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0" name="Google Shape;510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1" name="Google Shape;511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2" name="Google Shape;512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84" name="Google Shape;584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5" name="Google Shape;58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6" name="Google Shape;58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7" name="Google Shape;58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  <p:pic>
        <p:nvPicPr>
          <p:cNvPr id="588" name="Google Shape;588;p13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30816" y="1"/>
            <a:ext cx="12222818" cy="687533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s://www.minsalud.gov.co/Normatividad_Nuevo/Requisitos%20para%20adquisici%C3%B3n%20e%20importaci%C3%B3n%20vacunas%20contra%20el%20SARS-CoV-2%20por%20personas%20de%20derecho%20privado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spanol.cdc.gov/coronavirus/2019-ncov/vaccines/different-vaccines/Pfizer-BioNTech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Google Shape;676;p27"/>
          <p:cNvSpPr txBox="1"/>
          <p:nvPr/>
        </p:nvSpPr>
        <p:spPr>
          <a:xfrm>
            <a:off x="6096000" y="3018938"/>
            <a:ext cx="9991800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44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Vacunación en el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44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Sector Productivo</a:t>
            </a:r>
            <a:endParaRPr sz="44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7" name="Google Shape;677;p27"/>
          <p:cNvSpPr/>
          <p:nvPr/>
        </p:nvSpPr>
        <p:spPr>
          <a:xfrm>
            <a:off x="5853124" y="3018938"/>
            <a:ext cx="140484" cy="1281366"/>
          </a:xfrm>
          <a:prstGeom prst="rect">
            <a:avLst/>
          </a:prstGeom>
          <a:solidFill>
            <a:srgbClr val="E4386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78" name="Google Shape;678;p27"/>
          <p:cNvCxnSpPr/>
          <p:nvPr/>
        </p:nvCxnSpPr>
        <p:spPr>
          <a:xfrm>
            <a:off x="7633982" y="5475478"/>
            <a:ext cx="3378600" cy="96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679" name="Google Shape;679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5404" y="388969"/>
            <a:ext cx="3208865" cy="693809"/>
          </a:xfrm>
          <a:prstGeom prst="rect">
            <a:avLst/>
          </a:prstGeom>
          <a:noFill/>
          <a:ln>
            <a:noFill/>
          </a:ln>
        </p:spPr>
      </p:pic>
      <p:sp>
        <p:nvSpPr>
          <p:cNvPr id="680" name="Google Shape;680;p27"/>
          <p:cNvSpPr txBox="1"/>
          <p:nvPr/>
        </p:nvSpPr>
        <p:spPr>
          <a:xfrm>
            <a:off x="6747541" y="5119425"/>
            <a:ext cx="5093700" cy="292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3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Ministerio de Salud y Protección Social</a:t>
            </a:r>
            <a:endParaRPr sz="13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4" name="Google Shape;1144;p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7" y="0"/>
            <a:ext cx="12191293" cy="6857602"/>
          </a:xfrm>
          <a:prstGeom prst="rect">
            <a:avLst/>
          </a:prstGeom>
          <a:noFill/>
          <a:ln>
            <a:noFill/>
          </a:ln>
        </p:spPr>
      </p:pic>
      <p:sp>
        <p:nvSpPr>
          <p:cNvPr id="1145" name="Google Shape;1145;p41"/>
          <p:cNvSpPr txBox="1"/>
          <p:nvPr/>
        </p:nvSpPr>
        <p:spPr>
          <a:xfrm>
            <a:off x="999669" y="451885"/>
            <a:ext cx="1033350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Clr>
                <a:srgbClr val="12367E"/>
              </a:buClr>
              <a:buSzPts val="3200"/>
            </a:pPr>
            <a:r>
              <a:rPr lang="es-CO" sz="3200" b="1" dirty="0">
                <a:solidFill>
                  <a:srgbClr val="12367E"/>
                </a:solidFill>
                <a:latin typeface="Arial Narrow"/>
                <a:ea typeface="Arial Narrow"/>
                <a:cs typeface="Arial Narrow"/>
                <a:sym typeface="Arial Narrow"/>
              </a:rPr>
              <a:t>Orientaciones para la </a:t>
            </a:r>
            <a:r>
              <a:rPr lang="es-CO" sz="3200" b="1" i="0" u="none" strike="noStrike" cap="none" dirty="0">
                <a:solidFill>
                  <a:srgbClr val="12367E"/>
                </a:solidFill>
                <a:latin typeface="Arial Narrow"/>
                <a:ea typeface="Arial Narrow"/>
                <a:cs typeface="Arial Narrow"/>
                <a:sym typeface="Arial Narrow"/>
              </a:rPr>
              <a:t>vacunación contra el COVID</a:t>
            </a:r>
            <a:r>
              <a:rPr lang="es-CO" sz="3200" b="1" dirty="0">
                <a:solidFill>
                  <a:srgbClr val="12367E"/>
                </a:solidFill>
                <a:latin typeface="Arial Narrow"/>
                <a:ea typeface="Arial Narrow"/>
                <a:cs typeface="Arial Narrow"/>
                <a:sym typeface="Arial Narrow"/>
              </a:rPr>
              <a:t>-19 </a:t>
            </a:r>
          </a:p>
          <a:p>
            <a:pPr lvl="0">
              <a:buClr>
                <a:srgbClr val="12367E"/>
              </a:buClr>
              <a:buSzPts val="3200"/>
            </a:pPr>
            <a:r>
              <a:rPr lang="es-CO" sz="3200" b="1" dirty="0">
                <a:solidFill>
                  <a:srgbClr val="12367E"/>
                </a:solidFill>
                <a:latin typeface="Arial Narrow"/>
                <a:ea typeface="Arial Narrow"/>
                <a:cs typeface="Arial Narrow"/>
                <a:sym typeface="Arial Narrow"/>
              </a:rPr>
              <a:t>por parte del sector privado </a:t>
            </a:r>
            <a:endParaRPr sz="3200" b="1" i="0" u="none" strike="noStrike" cap="none" dirty="0">
              <a:solidFill>
                <a:srgbClr val="12367E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1146" name="Google Shape;1146;p41"/>
          <p:cNvCxnSpPr/>
          <p:nvPr/>
        </p:nvCxnSpPr>
        <p:spPr>
          <a:xfrm>
            <a:off x="920672" y="-12310"/>
            <a:ext cx="0" cy="1424400"/>
          </a:xfrm>
          <a:prstGeom prst="straightConnector1">
            <a:avLst/>
          </a:prstGeom>
          <a:noFill/>
          <a:ln w="28575" cap="flat" cmpd="sng">
            <a:solidFill>
              <a:srgbClr val="12367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47" name="Google Shape;1147;p41"/>
          <p:cNvSpPr/>
          <p:nvPr/>
        </p:nvSpPr>
        <p:spPr>
          <a:xfrm>
            <a:off x="1106201" y="1980948"/>
            <a:ext cx="10491600" cy="36932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2" spcCol="720000" anchor="t" anchorCtr="0">
            <a:spAutoFit/>
          </a:bodyPr>
          <a:lstStyle/>
          <a:p>
            <a:pPr marL="285750" lvl="0" indent="-285750" algn="just">
              <a:buClr>
                <a:schemeClr val="dk1"/>
              </a:buClr>
              <a:buSzPts val="1800"/>
              <a:buFont typeface="Arial"/>
              <a:buChar char="•"/>
            </a:pPr>
            <a:endParaRPr lang="es-CO" sz="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buClr>
                <a:schemeClr val="dk1"/>
              </a:buClr>
              <a:buSzPts val="1800"/>
              <a:buFont typeface="Arial"/>
              <a:buChar char="•"/>
            </a:pPr>
            <a:r>
              <a:rPr lang="es-CO" sz="1800" dirty="0">
                <a:solidFill>
                  <a:srgbClr val="002060"/>
                </a:solidFill>
                <a:latin typeface="Arial Narrow" panose="020B0606020202030204" pitchFamily="34" charset="0"/>
              </a:rPr>
              <a:t>No debe afectarse la ejecución del Plan Nacional de Vacunación-PNV.</a:t>
            </a: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es-ES" sz="5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es-CO" sz="5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CO" sz="1800" dirty="0">
                <a:solidFill>
                  <a:srgbClr val="002060"/>
                </a:solidFill>
                <a:latin typeface="Arial Narrow" panose="020B0606020202030204" pitchFamily="34" charset="0"/>
              </a:rPr>
              <a:t>La vacunación deberá realizarse en </a:t>
            </a:r>
            <a:r>
              <a:rPr lang="es-CO" sz="1800" dirty="0">
                <a:solidFill>
                  <a:srgbClr val="002060"/>
                </a:solidFill>
                <a:latin typeface="Arial Narrow" panose="020B0606020202030204" pitchFamily="34" charset="0"/>
                <a:sym typeface="Arial"/>
              </a:rPr>
              <a:t>servicios debidamente habilitados.</a:t>
            </a:r>
            <a:endParaRPr lang="es-CO" sz="18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es-ES" sz="400" dirty="0">
              <a:solidFill>
                <a:srgbClr val="002060"/>
              </a:solidFill>
              <a:latin typeface="Arial Narrow" panose="020B0606020202030204" pitchFamily="34" charset="0"/>
              <a:sym typeface="Arial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es-ES" sz="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es-CO" sz="400" dirty="0">
              <a:solidFill>
                <a:srgbClr val="002060"/>
              </a:solidFill>
              <a:latin typeface="Arial Narrow" panose="020B0606020202030204" pitchFamily="34" charset="0"/>
              <a:sym typeface="Arial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CO" sz="1800" dirty="0">
                <a:solidFill>
                  <a:srgbClr val="002060"/>
                </a:solidFill>
                <a:latin typeface="Arial Narrow" panose="020B0606020202030204" pitchFamily="34" charset="0"/>
                <a:sym typeface="Arial"/>
              </a:rPr>
              <a:t>Deben </a:t>
            </a:r>
            <a:r>
              <a:rPr lang="es-CO" sz="1800" dirty="0">
                <a:solidFill>
                  <a:srgbClr val="002060"/>
                </a:solidFill>
                <a:latin typeface="Arial Narrow" panose="020B0606020202030204" pitchFamily="34" charset="0"/>
              </a:rPr>
              <a:t>g</a:t>
            </a:r>
            <a:r>
              <a:rPr lang="es-CO" sz="1800" dirty="0">
                <a:solidFill>
                  <a:srgbClr val="002060"/>
                </a:solidFill>
                <a:latin typeface="Arial Narrow" panose="020B0606020202030204" pitchFamily="34" charset="0"/>
                <a:sym typeface="Arial"/>
              </a:rPr>
              <a:t>arantizarse las condiciones necesarias para la conservación de las vacunas.</a:t>
            </a:r>
            <a:endParaRPr lang="es-CO" sz="18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es-ES" sz="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es-ES" sz="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es-CO" sz="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CO" sz="1800" dirty="0">
                <a:solidFill>
                  <a:srgbClr val="002060"/>
                </a:solidFill>
                <a:latin typeface="Arial Narrow" panose="020B0606020202030204" pitchFamily="34" charset="0"/>
              </a:rPr>
              <a:t>Se debe contar de </a:t>
            </a:r>
            <a:r>
              <a:rPr lang="es-CO" sz="1800" dirty="0">
                <a:solidFill>
                  <a:srgbClr val="002060"/>
                </a:solidFill>
                <a:latin typeface="Arial Narrow" panose="020B0606020202030204" pitchFamily="34" charset="0"/>
                <a:sym typeface="Arial"/>
              </a:rPr>
              <a:t>una póliza todo riesgo.</a:t>
            </a:r>
            <a:endParaRPr lang="es-CO" sz="18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es-ES" sz="400" dirty="0">
              <a:solidFill>
                <a:srgbClr val="002060"/>
              </a:solidFill>
              <a:latin typeface="Arial Narrow" panose="020B0606020202030204" pitchFamily="34" charset="0"/>
              <a:sym typeface="Arial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es-ES" sz="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es-CO" sz="400" dirty="0">
              <a:solidFill>
                <a:srgbClr val="002060"/>
              </a:solidFill>
              <a:latin typeface="Arial Narrow" panose="020B0606020202030204" pitchFamily="34" charset="0"/>
              <a:sym typeface="Arial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CO" sz="1800" dirty="0">
                <a:solidFill>
                  <a:srgbClr val="002060"/>
                </a:solidFill>
                <a:latin typeface="Arial Narrow" panose="020B0606020202030204" pitchFamily="34" charset="0"/>
              </a:rPr>
              <a:t>Se debe g</a:t>
            </a:r>
            <a:r>
              <a:rPr lang="es-CO" sz="1800" dirty="0">
                <a:solidFill>
                  <a:srgbClr val="002060"/>
                </a:solidFill>
                <a:latin typeface="Arial Narrow" panose="020B0606020202030204" pitchFamily="34" charset="0"/>
                <a:sym typeface="Arial"/>
              </a:rPr>
              <a:t>arantizar el procedimiento de aplicación según los lineamientos establecidos por el MSPS.</a:t>
            </a:r>
            <a:endParaRPr lang="es-CO" sz="18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es-CO" sz="400" dirty="0">
              <a:solidFill>
                <a:srgbClr val="002060"/>
              </a:solidFill>
              <a:latin typeface="Arial Narrow" panose="020B0606020202030204" pitchFamily="34" charset="0"/>
              <a:sym typeface="Arial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es-CO" sz="1800" dirty="0">
              <a:solidFill>
                <a:srgbClr val="002060"/>
              </a:solidFill>
              <a:latin typeface="Arial Narrow" panose="020B0606020202030204" pitchFamily="34" charset="0"/>
              <a:sym typeface="Arial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CO" sz="1800" dirty="0">
                <a:solidFill>
                  <a:srgbClr val="002060"/>
                </a:solidFill>
                <a:latin typeface="Arial Narrow" panose="020B0606020202030204" pitchFamily="34" charset="0"/>
                <a:sym typeface="Arial"/>
              </a:rPr>
              <a:t>Se deberán asumir todos los costos de importación, transporte, biológicos, insumos, procedimiento de aplicación y responsabilidades derivadas de la misma como el registro en PAIWEB, entre otros. </a:t>
            </a: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es-ES" sz="5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es-ES" sz="5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es-CO" sz="5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buClr>
                <a:schemeClr val="dk1"/>
              </a:buClr>
              <a:buSzPts val="1800"/>
              <a:buFont typeface="Arial"/>
              <a:buChar char="•"/>
            </a:pPr>
            <a:r>
              <a:rPr lang="es-CO" sz="1800" dirty="0">
                <a:solidFill>
                  <a:srgbClr val="002060"/>
                </a:solidFill>
                <a:latin typeface="Arial Narrow" panose="020B0606020202030204" pitchFamily="34" charset="0"/>
              </a:rPr>
              <a:t>Las vacunas que se adquieran deberán haber recibido la autorización de uso de emergencia por parte de la entidad regulatoria internacional y nacional.</a:t>
            </a: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es-ES" sz="400" dirty="0">
              <a:solidFill>
                <a:srgbClr val="002060"/>
              </a:solidFill>
              <a:latin typeface="Arial Narrow" panose="020B0606020202030204" pitchFamily="34" charset="0"/>
              <a:sym typeface="Arial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es-ES" sz="400" dirty="0">
              <a:solidFill>
                <a:srgbClr val="002060"/>
              </a:solidFill>
              <a:latin typeface="Arial Narrow" panose="020B0606020202030204" pitchFamily="34" charset="0"/>
              <a:sym typeface="Arial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es-ES" sz="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es-CO" sz="400" dirty="0">
              <a:solidFill>
                <a:srgbClr val="002060"/>
              </a:solidFill>
              <a:latin typeface="Arial Narrow" panose="020B0606020202030204" pitchFamily="34" charset="0"/>
              <a:sym typeface="Arial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CO" sz="1800" dirty="0">
                <a:solidFill>
                  <a:srgbClr val="002060"/>
                </a:solidFill>
                <a:latin typeface="Arial Narrow" panose="020B0606020202030204" pitchFamily="34" charset="0"/>
                <a:sym typeface="Arial"/>
              </a:rPr>
              <a:t>Se debe radicar en el MSPS el Plan de Vacunación que </a:t>
            </a:r>
            <a:r>
              <a:rPr lang="es-CO" sz="1800" dirty="0">
                <a:solidFill>
                  <a:srgbClr val="002060"/>
                </a:solidFill>
                <a:latin typeface="Arial Narrow" panose="020B0606020202030204" pitchFamily="34" charset="0"/>
              </a:rPr>
              <a:t>se </a:t>
            </a:r>
            <a:r>
              <a:rPr lang="es-CO" sz="1800" dirty="0">
                <a:solidFill>
                  <a:srgbClr val="002060"/>
                </a:solidFill>
                <a:latin typeface="Arial Narrow" panose="020B0606020202030204" pitchFamily="34" charset="0"/>
                <a:sym typeface="Arial"/>
              </a:rPr>
              <a:t>seguirá con las vacunas adquiridas.</a:t>
            </a:r>
            <a:endParaRPr sz="18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" name="Google Shape;1208;p4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735874"/>
            <a:ext cx="3208865" cy="693809"/>
          </a:xfrm>
          <a:prstGeom prst="rect">
            <a:avLst/>
          </a:prstGeom>
          <a:noFill/>
          <a:ln>
            <a:noFill/>
          </a:ln>
        </p:spPr>
      </p:pic>
      <p:sp>
        <p:nvSpPr>
          <p:cNvPr id="1209" name="Google Shape;1209;p46"/>
          <p:cNvSpPr txBox="1"/>
          <p:nvPr/>
        </p:nvSpPr>
        <p:spPr>
          <a:xfrm>
            <a:off x="3208866" y="3017080"/>
            <a:ext cx="59268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44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¡GRACIAS!</a:t>
            </a:r>
            <a:endParaRPr/>
          </a:p>
        </p:txBody>
      </p:sp>
      <p:grpSp>
        <p:nvGrpSpPr>
          <p:cNvPr id="1210" name="Google Shape;1210;p46"/>
          <p:cNvGrpSpPr/>
          <p:nvPr/>
        </p:nvGrpSpPr>
        <p:grpSpPr>
          <a:xfrm>
            <a:off x="3720478" y="3832705"/>
            <a:ext cx="4751042" cy="769500"/>
            <a:chOff x="3564026" y="3830653"/>
            <a:chExt cx="4751042" cy="769500"/>
          </a:xfrm>
        </p:grpSpPr>
        <p:sp>
          <p:nvSpPr>
            <p:cNvPr id="1211" name="Google Shape;1211;p46"/>
            <p:cNvSpPr/>
            <p:nvPr/>
          </p:nvSpPr>
          <p:spPr>
            <a:xfrm>
              <a:off x="3843477" y="4023268"/>
              <a:ext cx="4471591" cy="374908"/>
            </a:xfrm>
            <a:custGeom>
              <a:avLst/>
              <a:gdLst/>
              <a:ahLst/>
              <a:cxnLst/>
              <a:rect l="l" t="t" r="r" b="b"/>
              <a:pathLst>
                <a:path w="4471591" h="374908" extrusionOk="0">
                  <a:moveTo>
                    <a:pt x="61331" y="0"/>
                  </a:moveTo>
                  <a:lnTo>
                    <a:pt x="4471591" y="0"/>
                  </a:lnTo>
                  <a:lnTo>
                    <a:pt x="4471591" y="369332"/>
                  </a:lnTo>
                  <a:lnTo>
                    <a:pt x="0" y="374908"/>
                  </a:lnTo>
                  <a:lnTo>
                    <a:pt x="61331" y="0"/>
                  </a:lnTo>
                  <a:close/>
                </a:path>
              </a:pathLst>
            </a:custGeom>
            <a:solidFill>
              <a:srgbClr val="E6386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2" name="Google Shape;1212;p46"/>
            <p:cNvSpPr/>
            <p:nvPr/>
          </p:nvSpPr>
          <p:spPr>
            <a:xfrm>
              <a:off x="4005172" y="4023268"/>
              <a:ext cx="41817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  a  </a:t>
              </a:r>
              <a:r>
                <a:rPr lang="es-CO" sz="18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  a  l  u  d  </a:t>
              </a:r>
              <a:r>
                <a:rPr lang="es-CO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  s  D  e  T  o  d  o  s</a:t>
              </a:r>
              <a:endParaRPr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3" name="Google Shape;1213;p46"/>
            <p:cNvSpPr/>
            <p:nvPr/>
          </p:nvSpPr>
          <p:spPr>
            <a:xfrm>
              <a:off x="3564026" y="3830653"/>
              <a:ext cx="377100" cy="769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44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# </a:t>
              </a:r>
              <a:endParaRPr sz="4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214" name="Google Shape;1214;p46"/>
          <p:cNvCxnSpPr/>
          <p:nvPr/>
        </p:nvCxnSpPr>
        <p:spPr>
          <a:xfrm>
            <a:off x="694267" y="5647268"/>
            <a:ext cx="10956000" cy="0"/>
          </a:xfrm>
          <a:prstGeom prst="straightConnector1">
            <a:avLst/>
          </a:prstGeom>
          <a:noFill/>
          <a:ln w="952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215" name="Google Shape;1215;p46"/>
          <p:cNvPicPr preferRelativeResize="0"/>
          <p:nvPr/>
        </p:nvPicPr>
        <p:blipFill rotWithShape="1">
          <a:blip r:embed="rId5">
            <a:alphaModFix amt="47000"/>
          </a:blip>
          <a:srcRect/>
          <a:stretch/>
        </p:blipFill>
        <p:spPr>
          <a:xfrm>
            <a:off x="4457700" y="6004984"/>
            <a:ext cx="3276600" cy="292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p29"/>
          <p:cNvSpPr/>
          <p:nvPr/>
        </p:nvSpPr>
        <p:spPr>
          <a:xfrm>
            <a:off x="2360967" y="1899821"/>
            <a:ext cx="7856700" cy="36042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97" name="Google Shape;697;p29"/>
          <p:cNvCxnSpPr/>
          <p:nvPr/>
        </p:nvCxnSpPr>
        <p:spPr>
          <a:xfrm>
            <a:off x="913263" y="-86759"/>
            <a:ext cx="0" cy="1424400"/>
          </a:xfrm>
          <a:prstGeom prst="straightConnector1">
            <a:avLst/>
          </a:prstGeom>
          <a:noFill/>
          <a:ln w="28575" cap="flat" cmpd="sng">
            <a:solidFill>
              <a:srgbClr val="12367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98" name="Google Shape;698;p29"/>
          <p:cNvSpPr txBox="1"/>
          <p:nvPr/>
        </p:nvSpPr>
        <p:spPr>
          <a:xfrm>
            <a:off x="1145114" y="848990"/>
            <a:ext cx="10333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367E"/>
              </a:buClr>
              <a:buSzPts val="2800"/>
              <a:buFont typeface="Arial Narrow"/>
              <a:buNone/>
            </a:pPr>
            <a:r>
              <a:rPr lang="es-CO" sz="2800" b="1" i="0" u="none" strike="noStrike" cap="none">
                <a:solidFill>
                  <a:srgbClr val="12367E"/>
                </a:solidFill>
                <a:latin typeface="Arial Narrow"/>
                <a:ea typeface="Arial Narrow"/>
                <a:cs typeface="Arial Narrow"/>
                <a:sym typeface="Arial Narrow"/>
              </a:rPr>
              <a:t>Objetivos Plan Nacional de Vacunación</a:t>
            </a:r>
            <a:endParaRPr/>
          </a:p>
        </p:txBody>
      </p:sp>
      <p:grpSp>
        <p:nvGrpSpPr>
          <p:cNvPr id="699" name="Google Shape;699;p29"/>
          <p:cNvGrpSpPr/>
          <p:nvPr/>
        </p:nvGrpSpPr>
        <p:grpSpPr>
          <a:xfrm>
            <a:off x="2964155" y="2359240"/>
            <a:ext cx="6867000" cy="3213203"/>
            <a:chOff x="0" y="672482"/>
            <a:chExt cx="6867000" cy="3213203"/>
          </a:xfrm>
        </p:grpSpPr>
        <p:sp>
          <p:nvSpPr>
            <p:cNvPr id="700" name="Google Shape;700;p29"/>
            <p:cNvSpPr/>
            <p:nvPr/>
          </p:nvSpPr>
          <p:spPr>
            <a:xfrm>
              <a:off x="0" y="672482"/>
              <a:ext cx="6867000" cy="506100"/>
            </a:xfrm>
            <a:prstGeom prst="roundRect">
              <a:avLst>
                <a:gd name="adj" fmla="val 16667"/>
              </a:avLst>
            </a:prstGeom>
            <a:solidFill>
              <a:srgbClr val="1236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29"/>
            <p:cNvSpPr txBox="1"/>
            <p:nvPr/>
          </p:nvSpPr>
          <p:spPr>
            <a:xfrm>
              <a:off x="24711" y="697193"/>
              <a:ext cx="6817500" cy="45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2400" b="0" i="0">
                  <a:solidFill>
                    <a:schemeClr val="lt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Objetivos primera fase</a:t>
              </a:r>
              <a:endParaRPr sz="2400" b="0" i="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702" name="Google Shape;702;p29"/>
            <p:cNvSpPr/>
            <p:nvPr/>
          </p:nvSpPr>
          <p:spPr>
            <a:xfrm>
              <a:off x="0" y="1178694"/>
              <a:ext cx="6867000" cy="1059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29"/>
            <p:cNvSpPr txBox="1"/>
            <p:nvPr/>
          </p:nvSpPr>
          <p:spPr>
            <a:xfrm>
              <a:off x="0" y="1178694"/>
              <a:ext cx="6867000" cy="1059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18000" tIns="22850" rIns="128000" bIns="22850" anchor="t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SzPts val="1800"/>
                <a:buFont typeface="Arial Narrow"/>
                <a:buChar char="•"/>
              </a:pPr>
              <a:r>
                <a:rPr lang="es-CO" sz="1800" b="0" i="0" u="none" strike="noStrike" cap="none">
                  <a:solidFill>
                    <a:srgbClr val="7F7F7F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Reducir la mortalidad por Covid-19</a:t>
              </a:r>
              <a:endParaRPr sz="1800" b="0" i="0" u="none" strike="noStrike" cap="none">
                <a:solidFill>
                  <a:srgbClr val="7F7F7F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7F7F7F"/>
                </a:buClr>
                <a:buSzPts val="1800"/>
                <a:buFont typeface="Arial Narrow"/>
                <a:buChar char="•"/>
              </a:pPr>
              <a:r>
                <a:rPr lang="es-CO" sz="1800" b="0" i="0" u="none" strike="noStrike" cap="none">
                  <a:solidFill>
                    <a:srgbClr val="7F7F7F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Reducir la incidencia de casos graves por Covid-19</a:t>
              </a:r>
              <a:endParaRPr sz="1800" b="0" i="0" u="none" strike="noStrike" cap="none">
                <a:solidFill>
                  <a:srgbClr val="7F7F7F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360"/>
                </a:spcBef>
                <a:spcAft>
                  <a:spcPts val="0"/>
                </a:spcAft>
                <a:buClr>
                  <a:srgbClr val="7F7F7F"/>
                </a:buClr>
                <a:buSzPts val="1800"/>
                <a:buFont typeface="Arial Narrow"/>
                <a:buChar char="•"/>
              </a:pPr>
              <a:r>
                <a:rPr lang="es-CO" sz="1800" b="0" i="0" u="none" strike="noStrike" cap="none">
                  <a:solidFill>
                    <a:srgbClr val="7F7F7F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Proteger a los profesionales de la salud</a:t>
              </a:r>
              <a:endParaRPr sz="1800" b="0" i="0" u="none" strike="noStrike" cap="none">
                <a:solidFill>
                  <a:srgbClr val="7F7F7F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704" name="Google Shape;704;p29"/>
            <p:cNvSpPr/>
            <p:nvPr/>
          </p:nvSpPr>
          <p:spPr>
            <a:xfrm>
              <a:off x="0" y="2238534"/>
              <a:ext cx="6867000" cy="587400"/>
            </a:xfrm>
            <a:prstGeom prst="roundRect">
              <a:avLst>
                <a:gd name="adj" fmla="val 16667"/>
              </a:avLst>
            </a:prstGeom>
            <a:solidFill>
              <a:srgbClr val="12367E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29"/>
            <p:cNvSpPr txBox="1"/>
            <p:nvPr/>
          </p:nvSpPr>
          <p:spPr>
            <a:xfrm>
              <a:off x="28667" y="2267201"/>
              <a:ext cx="6809400" cy="529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2400" b="0" i="0">
                  <a:solidFill>
                    <a:schemeClr val="lt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Objetivo segunda fase</a:t>
              </a:r>
              <a:endParaRPr sz="2400" b="0" i="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706" name="Google Shape;706;p29"/>
            <p:cNvSpPr/>
            <p:nvPr/>
          </p:nvSpPr>
          <p:spPr>
            <a:xfrm>
              <a:off x="0" y="2825785"/>
              <a:ext cx="6867000" cy="1059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29"/>
            <p:cNvSpPr txBox="1"/>
            <p:nvPr/>
          </p:nvSpPr>
          <p:spPr>
            <a:xfrm>
              <a:off x="0" y="2825785"/>
              <a:ext cx="6867000" cy="1059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18000" tIns="22850" rIns="128000" bIns="22850" anchor="t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SzPts val="1800"/>
                <a:buFont typeface="Arial Narrow"/>
                <a:buChar char="•"/>
              </a:pPr>
              <a:r>
                <a:rPr lang="es-CO" sz="1800" b="0" i="0" u="none" strike="noStrike" cap="none">
                  <a:solidFill>
                    <a:srgbClr val="7F7F7F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Reducir el contagio de Covid-19</a:t>
              </a:r>
              <a:endParaRPr sz="1800" b="0" i="0" u="none" strike="noStrike" cap="none">
                <a:solidFill>
                  <a:srgbClr val="7F7F7F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3" name="Google Shape;713;p30"/>
          <p:cNvCxnSpPr/>
          <p:nvPr/>
        </p:nvCxnSpPr>
        <p:spPr>
          <a:xfrm>
            <a:off x="913263" y="-86759"/>
            <a:ext cx="0" cy="1424400"/>
          </a:xfrm>
          <a:prstGeom prst="straightConnector1">
            <a:avLst/>
          </a:prstGeom>
          <a:noFill/>
          <a:ln w="28575" cap="flat" cmpd="sng">
            <a:solidFill>
              <a:srgbClr val="12367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14" name="Google Shape;714;p30"/>
          <p:cNvSpPr txBox="1"/>
          <p:nvPr/>
        </p:nvSpPr>
        <p:spPr>
          <a:xfrm>
            <a:off x="1145114" y="848990"/>
            <a:ext cx="10333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367E"/>
              </a:buClr>
              <a:buSzPts val="2800"/>
              <a:buFont typeface="Arial Narrow"/>
              <a:buNone/>
            </a:pPr>
            <a:r>
              <a:rPr lang="es-CO" sz="2800" b="1" i="0" u="none" strike="noStrike" cap="none">
                <a:solidFill>
                  <a:srgbClr val="12367E"/>
                </a:solidFill>
                <a:latin typeface="Arial Narrow"/>
                <a:ea typeface="Arial Narrow"/>
                <a:cs typeface="Arial Narrow"/>
                <a:sym typeface="Arial Narrow"/>
              </a:rPr>
              <a:t>Principios Plan Nacional de Vacunación</a:t>
            </a:r>
            <a:endParaRPr/>
          </a:p>
        </p:txBody>
      </p:sp>
      <p:sp>
        <p:nvSpPr>
          <p:cNvPr id="715" name="Google Shape;715;p30"/>
          <p:cNvSpPr/>
          <p:nvPr/>
        </p:nvSpPr>
        <p:spPr>
          <a:xfrm>
            <a:off x="1107638" y="1587078"/>
            <a:ext cx="5080200" cy="9216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16" name="Google Shape;716;p30"/>
          <p:cNvSpPr/>
          <p:nvPr/>
        </p:nvSpPr>
        <p:spPr>
          <a:xfrm>
            <a:off x="1107638" y="1587078"/>
            <a:ext cx="1418700" cy="921600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17" name="Google Shape;717;p30"/>
          <p:cNvSpPr/>
          <p:nvPr/>
        </p:nvSpPr>
        <p:spPr>
          <a:xfrm>
            <a:off x="6695320" y="1587078"/>
            <a:ext cx="5080200" cy="9216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18" name="Google Shape;718;p30"/>
          <p:cNvSpPr/>
          <p:nvPr/>
        </p:nvSpPr>
        <p:spPr>
          <a:xfrm>
            <a:off x="6695321" y="1587078"/>
            <a:ext cx="1418700" cy="921600"/>
          </a:xfrm>
          <a:prstGeom prst="homePlate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19" name="Google Shape;719;p30"/>
          <p:cNvSpPr/>
          <p:nvPr/>
        </p:nvSpPr>
        <p:spPr>
          <a:xfrm>
            <a:off x="1107638" y="2617324"/>
            <a:ext cx="5080200" cy="9216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20" name="Google Shape;720;p30"/>
          <p:cNvSpPr/>
          <p:nvPr/>
        </p:nvSpPr>
        <p:spPr>
          <a:xfrm>
            <a:off x="1107638" y="2617324"/>
            <a:ext cx="1418700" cy="921600"/>
          </a:xfrm>
          <a:prstGeom prst="homePlate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21" name="Google Shape;721;p30"/>
          <p:cNvSpPr/>
          <p:nvPr/>
        </p:nvSpPr>
        <p:spPr>
          <a:xfrm>
            <a:off x="6695320" y="2617324"/>
            <a:ext cx="5080200" cy="9216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22" name="Google Shape;722;p30"/>
          <p:cNvSpPr/>
          <p:nvPr/>
        </p:nvSpPr>
        <p:spPr>
          <a:xfrm>
            <a:off x="6695321" y="2617324"/>
            <a:ext cx="1418700" cy="921600"/>
          </a:xfrm>
          <a:prstGeom prst="homePlate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23" name="Google Shape;723;p30"/>
          <p:cNvSpPr/>
          <p:nvPr/>
        </p:nvSpPr>
        <p:spPr>
          <a:xfrm>
            <a:off x="1107638" y="3647569"/>
            <a:ext cx="5080200" cy="9216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24" name="Google Shape;724;p30"/>
          <p:cNvSpPr/>
          <p:nvPr/>
        </p:nvSpPr>
        <p:spPr>
          <a:xfrm>
            <a:off x="1107638" y="3647569"/>
            <a:ext cx="1418700" cy="921600"/>
          </a:xfrm>
          <a:prstGeom prst="homePlate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25" name="Google Shape;725;p30"/>
          <p:cNvSpPr/>
          <p:nvPr/>
        </p:nvSpPr>
        <p:spPr>
          <a:xfrm>
            <a:off x="6695320" y="3647569"/>
            <a:ext cx="5080200" cy="9216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26" name="Google Shape;726;p30"/>
          <p:cNvSpPr/>
          <p:nvPr/>
        </p:nvSpPr>
        <p:spPr>
          <a:xfrm>
            <a:off x="6695321" y="3647569"/>
            <a:ext cx="1418700" cy="921600"/>
          </a:xfrm>
          <a:prstGeom prst="homePlate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27" name="Google Shape;727;p30"/>
          <p:cNvSpPr/>
          <p:nvPr/>
        </p:nvSpPr>
        <p:spPr>
          <a:xfrm>
            <a:off x="1107638" y="4677815"/>
            <a:ext cx="5080200" cy="9216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28" name="Google Shape;728;p30"/>
          <p:cNvSpPr/>
          <p:nvPr/>
        </p:nvSpPr>
        <p:spPr>
          <a:xfrm>
            <a:off x="1107638" y="4677815"/>
            <a:ext cx="1418700" cy="921600"/>
          </a:xfrm>
          <a:prstGeom prst="homePlate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29" name="Google Shape;729;p30"/>
          <p:cNvSpPr/>
          <p:nvPr/>
        </p:nvSpPr>
        <p:spPr>
          <a:xfrm>
            <a:off x="6695320" y="4677815"/>
            <a:ext cx="5080200" cy="9216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30" name="Google Shape;730;p30"/>
          <p:cNvSpPr/>
          <p:nvPr/>
        </p:nvSpPr>
        <p:spPr>
          <a:xfrm>
            <a:off x="6695321" y="4677815"/>
            <a:ext cx="1418700" cy="921600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31" name="Google Shape;731;p30"/>
          <p:cNvSpPr/>
          <p:nvPr/>
        </p:nvSpPr>
        <p:spPr>
          <a:xfrm>
            <a:off x="1107638" y="5708061"/>
            <a:ext cx="5080200" cy="9216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32" name="Google Shape;732;p30"/>
          <p:cNvSpPr/>
          <p:nvPr/>
        </p:nvSpPr>
        <p:spPr>
          <a:xfrm>
            <a:off x="1107638" y="5708061"/>
            <a:ext cx="1418700" cy="921600"/>
          </a:xfrm>
          <a:prstGeom prst="homePlate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33" name="Google Shape;733;p30"/>
          <p:cNvSpPr/>
          <p:nvPr/>
        </p:nvSpPr>
        <p:spPr>
          <a:xfrm>
            <a:off x="6695320" y="5708061"/>
            <a:ext cx="5080200" cy="9216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34" name="Google Shape;734;p30"/>
          <p:cNvSpPr/>
          <p:nvPr/>
        </p:nvSpPr>
        <p:spPr>
          <a:xfrm>
            <a:off x="6695321" y="5708061"/>
            <a:ext cx="1418700" cy="921600"/>
          </a:xfrm>
          <a:prstGeom prst="homePlate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35" name="Google Shape;735;p30"/>
          <p:cNvSpPr txBox="1"/>
          <p:nvPr/>
        </p:nvSpPr>
        <p:spPr>
          <a:xfrm>
            <a:off x="1392671" y="1747757"/>
            <a:ext cx="5694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300" b="1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01</a:t>
            </a:r>
            <a:endParaRPr/>
          </a:p>
        </p:txBody>
      </p:sp>
      <p:sp>
        <p:nvSpPr>
          <p:cNvPr id="736" name="Google Shape;736;p30"/>
          <p:cNvSpPr txBox="1"/>
          <p:nvPr/>
        </p:nvSpPr>
        <p:spPr>
          <a:xfrm>
            <a:off x="1392671" y="2778003"/>
            <a:ext cx="5694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300" b="1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02</a:t>
            </a:r>
            <a:endParaRPr/>
          </a:p>
        </p:txBody>
      </p:sp>
      <p:sp>
        <p:nvSpPr>
          <p:cNvPr id="737" name="Google Shape;737;p30"/>
          <p:cNvSpPr txBox="1"/>
          <p:nvPr/>
        </p:nvSpPr>
        <p:spPr>
          <a:xfrm>
            <a:off x="1392671" y="3808248"/>
            <a:ext cx="5694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300" b="1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03</a:t>
            </a:r>
            <a:endParaRPr/>
          </a:p>
        </p:txBody>
      </p:sp>
      <p:sp>
        <p:nvSpPr>
          <p:cNvPr id="738" name="Google Shape;738;p30"/>
          <p:cNvSpPr txBox="1"/>
          <p:nvPr/>
        </p:nvSpPr>
        <p:spPr>
          <a:xfrm>
            <a:off x="1392671" y="4838494"/>
            <a:ext cx="5694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300" b="1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04</a:t>
            </a:r>
            <a:endParaRPr/>
          </a:p>
        </p:txBody>
      </p:sp>
      <p:sp>
        <p:nvSpPr>
          <p:cNvPr id="739" name="Google Shape;739;p30"/>
          <p:cNvSpPr txBox="1"/>
          <p:nvPr/>
        </p:nvSpPr>
        <p:spPr>
          <a:xfrm>
            <a:off x="1392671" y="5868740"/>
            <a:ext cx="5694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300" b="1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05</a:t>
            </a:r>
            <a:endParaRPr/>
          </a:p>
        </p:txBody>
      </p:sp>
      <p:sp>
        <p:nvSpPr>
          <p:cNvPr id="740" name="Google Shape;740;p30"/>
          <p:cNvSpPr txBox="1"/>
          <p:nvPr/>
        </p:nvSpPr>
        <p:spPr>
          <a:xfrm>
            <a:off x="6981941" y="1747757"/>
            <a:ext cx="5694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300" b="1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06</a:t>
            </a:r>
            <a:endParaRPr/>
          </a:p>
        </p:txBody>
      </p:sp>
      <p:sp>
        <p:nvSpPr>
          <p:cNvPr id="741" name="Google Shape;741;p30"/>
          <p:cNvSpPr txBox="1"/>
          <p:nvPr/>
        </p:nvSpPr>
        <p:spPr>
          <a:xfrm>
            <a:off x="6981941" y="2778003"/>
            <a:ext cx="5694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300" b="1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07</a:t>
            </a:r>
            <a:endParaRPr/>
          </a:p>
        </p:txBody>
      </p:sp>
      <p:sp>
        <p:nvSpPr>
          <p:cNvPr id="742" name="Google Shape;742;p30"/>
          <p:cNvSpPr txBox="1"/>
          <p:nvPr/>
        </p:nvSpPr>
        <p:spPr>
          <a:xfrm>
            <a:off x="6981941" y="3808248"/>
            <a:ext cx="5694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300" b="1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08</a:t>
            </a:r>
            <a:endParaRPr/>
          </a:p>
        </p:txBody>
      </p:sp>
      <p:sp>
        <p:nvSpPr>
          <p:cNvPr id="743" name="Google Shape;743;p30"/>
          <p:cNvSpPr txBox="1"/>
          <p:nvPr/>
        </p:nvSpPr>
        <p:spPr>
          <a:xfrm>
            <a:off x="6981941" y="4838494"/>
            <a:ext cx="5694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300" b="1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09</a:t>
            </a:r>
            <a:endParaRPr/>
          </a:p>
        </p:txBody>
      </p:sp>
      <p:sp>
        <p:nvSpPr>
          <p:cNvPr id="744" name="Google Shape;744;p30"/>
          <p:cNvSpPr txBox="1"/>
          <p:nvPr/>
        </p:nvSpPr>
        <p:spPr>
          <a:xfrm>
            <a:off x="6981941" y="5868740"/>
            <a:ext cx="5694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300" b="1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10</a:t>
            </a:r>
            <a:endParaRPr/>
          </a:p>
        </p:txBody>
      </p:sp>
      <p:sp>
        <p:nvSpPr>
          <p:cNvPr id="745" name="Google Shape;745;p30"/>
          <p:cNvSpPr txBox="1"/>
          <p:nvPr/>
        </p:nvSpPr>
        <p:spPr>
          <a:xfrm>
            <a:off x="2754200" y="1841363"/>
            <a:ext cx="1217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rPr>
              <a:t>Solidaridad</a:t>
            </a:r>
            <a:endParaRPr/>
          </a:p>
        </p:txBody>
      </p:sp>
      <p:sp>
        <p:nvSpPr>
          <p:cNvPr id="746" name="Google Shape;746;p30"/>
          <p:cNvSpPr txBox="1"/>
          <p:nvPr/>
        </p:nvSpPr>
        <p:spPr>
          <a:xfrm>
            <a:off x="2754200" y="2871608"/>
            <a:ext cx="1071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rPr>
              <a:t>Eficiencia</a:t>
            </a:r>
            <a:endParaRPr/>
          </a:p>
        </p:txBody>
      </p:sp>
      <p:sp>
        <p:nvSpPr>
          <p:cNvPr id="747" name="Google Shape;747;p30"/>
          <p:cNvSpPr txBox="1"/>
          <p:nvPr/>
        </p:nvSpPr>
        <p:spPr>
          <a:xfrm>
            <a:off x="2754200" y="3901854"/>
            <a:ext cx="14079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rPr>
              <a:t>Beneficiencia</a:t>
            </a:r>
            <a:endParaRPr/>
          </a:p>
        </p:txBody>
      </p:sp>
      <p:sp>
        <p:nvSpPr>
          <p:cNvPr id="748" name="Google Shape;748;p30"/>
          <p:cNvSpPr txBox="1"/>
          <p:nvPr/>
        </p:nvSpPr>
        <p:spPr>
          <a:xfrm>
            <a:off x="2754200" y="4933240"/>
            <a:ext cx="2706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rPr>
              <a:t>Primacía del interés general</a:t>
            </a:r>
            <a:endParaRPr/>
          </a:p>
        </p:txBody>
      </p:sp>
      <p:sp>
        <p:nvSpPr>
          <p:cNvPr id="749" name="Google Shape;749;p30"/>
          <p:cNvSpPr txBox="1"/>
          <p:nvPr/>
        </p:nvSpPr>
        <p:spPr>
          <a:xfrm>
            <a:off x="2754200" y="5962346"/>
            <a:ext cx="27159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rPr>
              <a:t>Justicia social y distributiva</a:t>
            </a:r>
            <a:endParaRPr/>
          </a:p>
        </p:txBody>
      </p:sp>
      <p:sp>
        <p:nvSpPr>
          <p:cNvPr id="750" name="Google Shape;750;p30"/>
          <p:cNvSpPr txBox="1"/>
          <p:nvPr/>
        </p:nvSpPr>
        <p:spPr>
          <a:xfrm>
            <a:off x="8341883" y="1841363"/>
            <a:ext cx="931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rPr>
              <a:t>Equidad</a:t>
            </a:r>
            <a:endParaRPr/>
          </a:p>
        </p:txBody>
      </p:sp>
      <p:sp>
        <p:nvSpPr>
          <p:cNvPr id="751" name="Google Shape;751;p30"/>
          <p:cNvSpPr txBox="1"/>
          <p:nvPr/>
        </p:nvSpPr>
        <p:spPr>
          <a:xfrm>
            <a:off x="8341883" y="2871608"/>
            <a:ext cx="1471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rPr>
              <a:t>Transparencia</a:t>
            </a:r>
            <a:endParaRPr/>
          </a:p>
        </p:txBody>
      </p:sp>
      <p:sp>
        <p:nvSpPr>
          <p:cNvPr id="752" name="Google Shape;752;p30"/>
          <p:cNvSpPr txBox="1"/>
          <p:nvPr/>
        </p:nvSpPr>
        <p:spPr>
          <a:xfrm>
            <a:off x="8341883" y="3901854"/>
            <a:ext cx="1449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rPr>
              <a:t>Progresividad</a:t>
            </a:r>
            <a:endParaRPr/>
          </a:p>
        </p:txBody>
      </p:sp>
      <p:sp>
        <p:nvSpPr>
          <p:cNvPr id="753" name="Google Shape;753;p30"/>
          <p:cNvSpPr txBox="1"/>
          <p:nvPr/>
        </p:nvSpPr>
        <p:spPr>
          <a:xfrm>
            <a:off x="8341883" y="4933240"/>
            <a:ext cx="2263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rPr>
              <a:t>Acceso y accesibilidad</a:t>
            </a:r>
            <a:endParaRPr/>
          </a:p>
        </p:txBody>
      </p:sp>
      <p:sp>
        <p:nvSpPr>
          <p:cNvPr id="754" name="Google Shape;754;p30"/>
          <p:cNvSpPr txBox="1"/>
          <p:nvPr/>
        </p:nvSpPr>
        <p:spPr>
          <a:xfrm>
            <a:off x="8341883" y="5962346"/>
            <a:ext cx="963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rPr>
              <a:t>Igualdad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60" name="Google Shape;760;p31"/>
          <p:cNvCxnSpPr/>
          <p:nvPr/>
        </p:nvCxnSpPr>
        <p:spPr>
          <a:xfrm>
            <a:off x="913263" y="-566153"/>
            <a:ext cx="0" cy="1424400"/>
          </a:xfrm>
          <a:prstGeom prst="straightConnector1">
            <a:avLst/>
          </a:prstGeom>
          <a:noFill/>
          <a:ln w="28575" cap="flat" cmpd="sng">
            <a:solidFill>
              <a:srgbClr val="12367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61" name="Google Shape;761;p31"/>
          <p:cNvSpPr txBox="1"/>
          <p:nvPr/>
        </p:nvSpPr>
        <p:spPr>
          <a:xfrm>
            <a:off x="1070311" y="371034"/>
            <a:ext cx="10333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367E"/>
              </a:buClr>
              <a:buSzPts val="2800"/>
              <a:buFont typeface="Arial Narrow"/>
              <a:buNone/>
            </a:pPr>
            <a:r>
              <a:rPr lang="es-CO" sz="2800" b="1" i="0" u="none" strike="noStrike" cap="none">
                <a:solidFill>
                  <a:srgbClr val="12367E"/>
                </a:solidFill>
                <a:latin typeface="Arial Narrow"/>
                <a:ea typeface="Arial Narrow"/>
                <a:cs typeface="Arial Narrow"/>
                <a:sym typeface="Arial Narrow"/>
              </a:rPr>
              <a:t>Priorización de la Vacunación basada en la evidencia</a:t>
            </a:r>
            <a:endParaRPr/>
          </a:p>
        </p:txBody>
      </p:sp>
      <p:sp>
        <p:nvSpPr>
          <p:cNvPr id="762" name="Google Shape;762;p31"/>
          <p:cNvSpPr txBox="1"/>
          <p:nvPr/>
        </p:nvSpPr>
        <p:spPr>
          <a:xfrm>
            <a:off x="3008208" y="3310045"/>
            <a:ext cx="78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4AD"/>
              </a:buClr>
              <a:buSzPts val="2000"/>
              <a:buFont typeface="Avenir"/>
              <a:buNone/>
            </a:pPr>
            <a:r>
              <a:rPr lang="es-CO" sz="2000" b="1" i="0" u="none" strike="noStrike" cap="none">
                <a:solidFill>
                  <a:srgbClr val="0054AD"/>
                </a:solidFill>
                <a:latin typeface="Avenir"/>
                <a:ea typeface="Avenir"/>
                <a:cs typeface="Avenir"/>
                <a:sym typeface="Avenir"/>
              </a:rPr>
              <a:t>EDAD</a:t>
            </a:r>
            <a:endParaRPr/>
          </a:p>
        </p:txBody>
      </p:sp>
      <p:sp>
        <p:nvSpPr>
          <p:cNvPr id="763" name="Google Shape;763;p31"/>
          <p:cNvSpPr txBox="1"/>
          <p:nvPr/>
        </p:nvSpPr>
        <p:spPr>
          <a:xfrm>
            <a:off x="5638101" y="3273447"/>
            <a:ext cx="216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3693A"/>
              </a:buClr>
              <a:buSzPts val="2000"/>
              <a:buFont typeface="Avenir"/>
              <a:buNone/>
            </a:pPr>
            <a:r>
              <a:rPr lang="es-CO" sz="2000" b="1" i="0" u="none" strike="noStrike" cap="none">
                <a:solidFill>
                  <a:srgbClr val="D3693A"/>
                </a:solidFill>
                <a:latin typeface="Avenir"/>
                <a:ea typeface="Avenir"/>
                <a:cs typeface="Avenir"/>
                <a:sym typeface="Avenir"/>
              </a:rPr>
              <a:t>COMORBILIDADES</a:t>
            </a:r>
            <a:endParaRPr/>
          </a:p>
        </p:txBody>
      </p:sp>
      <p:sp>
        <p:nvSpPr>
          <p:cNvPr id="764" name="Google Shape;764;p31"/>
          <p:cNvSpPr txBox="1"/>
          <p:nvPr/>
        </p:nvSpPr>
        <p:spPr>
          <a:xfrm>
            <a:off x="8679229" y="3275291"/>
            <a:ext cx="2774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5623"/>
              </a:buClr>
              <a:buSzPts val="2000"/>
              <a:buFont typeface="Avenir"/>
              <a:buNone/>
            </a:pPr>
            <a:r>
              <a:rPr lang="es-CO" sz="2000" b="1" i="0" u="none" strike="noStrike" cap="none">
                <a:solidFill>
                  <a:srgbClr val="385623"/>
                </a:solidFill>
                <a:latin typeface="Avenir"/>
                <a:ea typeface="Avenir"/>
                <a:cs typeface="Avenir"/>
                <a:sym typeface="Avenir"/>
              </a:rPr>
              <a:t>RIESGO DE CONTAGIO </a:t>
            </a:r>
            <a:endParaRPr/>
          </a:p>
        </p:txBody>
      </p:sp>
      <p:pic>
        <p:nvPicPr>
          <p:cNvPr id="765" name="Google Shape;765;p31"/>
          <p:cNvPicPr preferRelativeResize="0"/>
          <p:nvPr/>
        </p:nvPicPr>
        <p:blipFill rotWithShape="1">
          <a:blip r:embed="rId3">
            <a:alphaModFix/>
          </a:blip>
          <a:srcRect r="26068" b="17170"/>
          <a:stretch/>
        </p:blipFill>
        <p:spPr>
          <a:xfrm>
            <a:off x="2436719" y="1156927"/>
            <a:ext cx="8361988" cy="208182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66" name="Google Shape;766;p31"/>
          <p:cNvGrpSpPr/>
          <p:nvPr/>
        </p:nvGrpSpPr>
        <p:grpSpPr>
          <a:xfrm>
            <a:off x="735107" y="4157142"/>
            <a:ext cx="1017600" cy="840131"/>
            <a:chOff x="1405578" y="606691"/>
            <a:chExt cx="1017600" cy="1017600"/>
          </a:xfrm>
        </p:grpSpPr>
        <p:sp>
          <p:nvSpPr>
            <p:cNvPr id="767" name="Google Shape;767;p31"/>
            <p:cNvSpPr/>
            <p:nvPr/>
          </p:nvSpPr>
          <p:spPr>
            <a:xfrm rot="8241808">
              <a:off x="1554295" y="755409"/>
              <a:ext cx="720164" cy="720164"/>
            </a:xfrm>
            <a:prstGeom prst="teardrop">
              <a:avLst>
                <a:gd name="adj" fmla="val 100000"/>
              </a:avLst>
            </a:prstGeom>
            <a:solidFill>
              <a:srgbClr val="3E88C0"/>
            </a:solidFill>
            <a:ln w="12700" cap="flat" cmpd="sng">
              <a:solidFill>
                <a:srgbClr val="3E88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8" name="Google Shape;768;p31"/>
            <p:cNvSpPr/>
            <p:nvPr/>
          </p:nvSpPr>
          <p:spPr>
            <a:xfrm>
              <a:off x="1646258" y="886458"/>
              <a:ext cx="5631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venir"/>
                <a:buNone/>
              </a:pPr>
              <a:r>
                <a:rPr lang="es-CO" sz="2800" b="1" i="0" u="none" strike="noStrike" cap="none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01</a:t>
              </a:r>
              <a:endParaRPr sz="2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69" name="Google Shape;769;p31"/>
          <p:cNvGrpSpPr/>
          <p:nvPr/>
        </p:nvGrpSpPr>
        <p:grpSpPr>
          <a:xfrm>
            <a:off x="3142785" y="4169054"/>
            <a:ext cx="1017600" cy="840131"/>
            <a:chOff x="4183405" y="606691"/>
            <a:chExt cx="1017600" cy="1017600"/>
          </a:xfrm>
        </p:grpSpPr>
        <p:sp>
          <p:nvSpPr>
            <p:cNvPr id="770" name="Google Shape;770;p31"/>
            <p:cNvSpPr/>
            <p:nvPr/>
          </p:nvSpPr>
          <p:spPr>
            <a:xfrm rot="8241808">
              <a:off x="4332122" y="755409"/>
              <a:ext cx="720164" cy="720164"/>
            </a:xfrm>
            <a:prstGeom prst="teardrop">
              <a:avLst>
                <a:gd name="adj" fmla="val 100000"/>
              </a:avLst>
            </a:prstGeom>
            <a:solidFill>
              <a:srgbClr val="815CA0"/>
            </a:solidFill>
            <a:ln w="12700" cap="flat" cmpd="sng">
              <a:solidFill>
                <a:srgbClr val="815CA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1" name="Google Shape;771;p31"/>
            <p:cNvSpPr/>
            <p:nvPr/>
          </p:nvSpPr>
          <p:spPr>
            <a:xfrm>
              <a:off x="4419667" y="886458"/>
              <a:ext cx="5631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venir"/>
                <a:buNone/>
              </a:pPr>
              <a:r>
                <a:rPr lang="es-CO" sz="2800" b="1" i="0" u="none" strike="noStrike" cap="none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02</a:t>
              </a:r>
              <a:endParaRPr sz="2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72" name="Google Shape;772;p31"/>
          <p:cNvGrpSpPr/>
          <p:nvPr/>
        </p:nvGrpSpPr>
        <p:grpSpPr>
          <a:xfrm>
            <a:off x="5574685" y="4184552"/>
            <a:ext cx="1017600" cy="840131"/>
            <a:chOff x="7199768" y="606691"/>
            <a:chExt cx="1017600" cy="1017600"/>
          </a:xfrm>
        </p:grpSpPr>
        <p:sp>
          <p:nvSpPr>
            <p:cNvPr id="773" name="Google Shape;773;p31"/>
            <p:cNvSpPr/>
            <p:nvPr/>
          </p:nvSpPr>
          <p:spPr>
            <a:xfrm rot="8241808">
              <a:off x="7348485" y="755409"/>
              <a:ext cx="720164" cy="720164"/>
            </a:xfrm>
            <a:prstGeom prst="teardrop">
              <a:avLst>
                <a:gd name="adj" fmla="val 100000"/>
              </a:avLst>
            </a:prstGeom>
            <a:solidFill>
              <a:srgbClr val="DE9631"/>
            </a:solidFill>
            <a:ln w="12700" cap="flat" cmpd="sng">
              <a:solidFill>
                <a:srgbClr val="DE963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4" name="Google Shape;774;p31"/>
            <p:cNvSpPr/>
            <p:nvPr/>
          </p:nvSpPr>
          <p:spPr>
            <a:xfrm>
              <a:off x="7431612" y="886458"/>
              <a:ext cx="5631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venir"/>
                <a:buNone/>
              </a:pPr>
              <a:r>
                <a:rPr lang="es-CO" sz="2800" b="1" i="0" u="none" strike="noStrike" cap="none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03</a:t>
              </a:r>
              <a:endParaRPr sz="2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75" name="Google Shape;775;p31"/>
          <p:cNvGrpSpPr/>
          <p:nvPr/>
        </p:nvGrpSpPr>
        <p:grpSpPr>
          <a:xfrm>
            <a:off x="7958432" y="4184552"/>
            <a:ext cx="1017600" cy="840131"/>
            <a:chOff x="10216130" y="606691"/>
            <a:chExt cx="1017600" cy="1017600"/>
          </a:xfrm>
        </p:grpSpPr>
        <p:sp>
          <p:nvSpPr>
            <p:cNvPr id="776" name="Google Shape;776;p31"/>
            <p:cNvSpPr/>
            <p:nvPr/>
          </p:nvSpPr>
          <p:spPr>
            <a:xfrm rot="8241808">
              <a:off x="10364847" y="755409"/>
              <a:ext cx="720164" cy="720164"/>
            </a:xfrm>
            <a:prstGeom prst="teardrop">
              <a:avLst>
                <a:gd name="adj" fmla="val 100000"/>
              </a:avLst>
            </a:prstGeom>
            <a:solidFill>
              <a:srgbClr val="54B499"/>
            </a:solidFill>
            <a:ln w="12700" cap="flat" cmpd="sng">
              <a:solidFill>
                <a:srgbClr val="54B49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7" name="Google Shape;777;p31"/>
            <p:cNvSpPr/>
            <p:nvPr/>
          </p:nvSpPr>
          <p:spPr>
            <a:xfrm>
              <a:off x="10430306" y="886458"/>
              <a:ext cx="5631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venir"/>
                <a:buNone/>
              </a:pPr>
              <a:r>
                <a:rPr lang="es-CO" sz="2800" b="1" i="0" u="none" strike="noStrike" cap="none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04</a:t>
              </a:r>
              <a:endParaRPr sz="2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78" name="Google Shape;778;p31"/>
          <p:cNvSpPr txBox="1"/>
          <p:nvPr/>
        </p:nvSpPr>
        <p:spPr>
          <a:xfrm>
            <a:off x="51326" y="4999852"/>
            <a:ext cx="238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E88C0"/>
              </a:buClr>
              <a:buSzPts val="1600"/>
              <a:buFont typeface="Poppins"/>
              <a:buNone/>
            </a:pPr>
            <a:r>
              <a:rPr lang="es-CO" sz="1600" b="1" i="0" u="none" strike="noStrike" cap="none">
                <a:solidFill>
                  <a:srgbClr val="3E88C0"/>
                </a:solidFill>
                <a:latin typeface="Poppins"/>
                <a:ea typeface="Poppins"/>
                <a:cs typeface="Poppins"/>
                <a:sym typeface="Poppins"/>
              </a:rPr>
              <a:t>ETAPA 1</a:t>
            </a:r>
            <a:endParaRPr/>
          </a:p>
        </p:txBody>
      </p:sp>
      <p:sp>
        <p:nvSpPr>
          <p:cNvPr id="779" name="Google Shape;779;p31"/>
          <p:cNvSpPr txBox="1"/>
          <p:nvPr/>
        </p:nvSpPr>
        <p:spPr>
          <a:xfrm>
            <a:off x="2458601" y="5011764"/>
            <a:ext cx="238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15CA0"/>
              </a:buClr>
              <a:buSzPts val="1600"/>
              <a:buFont typeface="Poppins"/>
              <a:buNone/>
            </a:pPr>
            <a:r>
              <a:rPr lang="es-CO" sz="1600" b="1" i="0" u="none" strike="noStrike" cap="none">
                <a:solidFill>
                  <a:srgbClr val="815CA0"/>
                </a:solidFill>
                <a:latin typeface="Poppins"/>
                <a:ea typeface="Poppins"/>
                <a:cs typeface="Poppins"/>
                <a:sym typeface="Poppins"/>
              </a:rPr>
              <a:t>ETAPA 2</a:t>
            </a:r>
            <a:endParaRPr/>
          </a:p>
        </p:txBody>
      </p:sp>
      <p:sp>
        <p:nvSpPr>
          <p:cNvPr id="780" name="Google Shape;780;p31"/>
          <p:cNvSpPr txBox="1"/>
          <p:nvPr/>
        </p:nvSpPr>
        <p:spPr>
          <a:xfrm>
            <a:off x="4886830" y="5027262"/>
            <a:ext cx="238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E9631"/>
              </a:buClr>
              <a:buSzPts val="1600"/>
              <a:buFont typeface="Poppins"/>
              <a:buNone/>
            </a:pPr>
            <a:r>
              <a:rPr lang="es-CO" sz="1600" b="1" i="0" u="none" strike="noStrike" cap="none">
                <a:solidFill>
                  <a:srgbClr val="DE9631"/>
                </a:solidFill>
                <a:latin typeface="Poppins"/>
                <a:ea typeface="Poppins"/>
                <a:cs typeface="Poppins"/>
                <a:sym typeface="Poppins"/>
              </a:rPr>
              <a:t>ETAPA 3</a:t>
            </a:r>
            <a:endParaRPr/>
          </a:p>
        </p:txBody>
      </p:sp>
      <p:sp>
        <p:nvSpPr>
          <p:cNvPr id="781" name="Google Shape;781;p31"/>
          <p:cNvSpPr txBox="1"/>
          <p:nvPr/>
        </p:nvSpPr>
        <p:spPr>
          <a:xfrm>
            <a:off x="7314919" y="5027262"/>
            <a:ext cx="2305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B499"/>
              </a:buClr>
              <a:buSzPts val="1600"/>
              <a:buFont typeface="Poppins"/>
              <a:buNone/>
            </a:pPr>
            <a:r>
              <a:rPr lang="es-CO" sz="1600" b="1" i="0" u="none" strike="noStrike" cap="none">
                <a:solidFill>
                  <a:srgbClr val="54B499"/>
                </a:solidFill>
                <a:latin typeface="Poppins"/>
                <a:ea typeface="Poppins"/>
                <a:cs typeface="Poppins"/>
                <a:sym typeface="Poppins"/>
              </a:rPr>
              <a:t>ETAPA 4</a:t>
            </a:r>
            <a:endParaRPr/>
          </a:p>
        </p:txBody>
      </p:sp>
      <p:grpSp>
        <p:nvGrpSpPr>
          <p:cNvPr id="782" name="Google Shape;782;p31"/>
          <p:cNvGrpSpPr/>
          <p:nvPr/>
        </p:nvGrpSpPr>
        <p:grpSpPr>
          <a:xfrm>
            <a:off x="10388142" y="4184551"/>
            <a:ext cx="1017600" cy="840131"/>
            <a:chOff x="10216130" y="606691"/>
            <a:chExt cx="1017600" cy="1017600"/>
          </a:xfrm>
        </p:grpSpPr>
        <p:sp>
          <p:nvSpPr>
            <p:cNvPr id="783" name="Google Shape;783;p31"/>
            <p:cNvSpPr/>
            <p:nvPr/>
          </p:nvSpPr>
          <p:spPr>
            <a:xfrm rot="8241808">
              <a:off x="10364847" y="755409"/>
              <a:ext cx="720164" cy="720164"/>
            </a:xfrm>
            <a:prstGeom prst="teardrop">
              <a:avLst>
                <a:gd name="adj" fmla="val 100000"/>
              </a:avLst>
            </a:prstGeom>
            <a:solidFill>
              <a:srgbClr val="F62F63"/>
            </a:solidFill>
            <a:ln w="12700" cap="flat" cmpd="sng">
              <a:solidFill>
                <a:srgbClr val="F62F6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4" name="Google Shape;784;p31"/>
            <p:cNvSpPr/>
            <p:nvPr/>
          </p:nvSpPr>
          <p:spPr>
            <a:xfrm>
              <a:off x="10430306" y="886458"/>
              <a:ext cx="5631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venir"/>
                <a:buNone/>
              </a:pPr>
              <a:r>
                <a:rPr lang="es-CO" sz="2800" b="1" i="0" u="none" strike="noStrike" cap="none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05</a:t>
              </a:r>
              <a:endParaRPr sz="2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85" name="Google Shape;785;p31"/>
          <p:cNvSpPr txBox="1"/>
          <p:nvPr/>
        </p:nvSpPr>
        <p:spPr>
          <a:xfrm>
            <a:off x="9744629" y="5027261"/>
            <a:ext cx="2305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Poppins"/>
              <a:buNone/>
            </a:pPr>
            <a:r>
              <a:rPr lang="es-CO" sz="1600" b="1" i="0" u="none" strike="noStrike" cap="none">
                <a:solidFill>
                  <a:srgbClr val="FF0000"/>
                </a:solidFill>
                <a:latin typeface="Poppins"/>
                <a:ea typeface="Poppins"/>
                <a:cs typeface="Poppins"/>
                <a:sym typeface="Poppins"/>
              </a:rPr>
              <a:t>ETAPA 5</a:t>
            </a:r>
            <a:endParaRPr/>
          </a:p>
        </p:txBody>
      </p:sp>
      <p:sp>
        <p:nvSpPr>
          <p:cNvPr id="786" name="Google Shape;786;p31"/>
          <p:cNvSpPr/>
          <p:nvPr/>
        </p:nvSpPr>
        <p:spPr>
          <a:xfrm>
            <a:off x="226391" y="3772103"/>
            <a:ext cx="7155300" cy="400200"/>
          </a:xfrm>
          <a:prstGeom prst="homePlate">
            <a:avLst>
              <a:gd name="adj" fmla="val 50000"/>
            </a:avLst>
          </a:prstGeom>
          <a:solidFill>
            <a:srgbClr val="D0CEC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entury Gothic"/>
              <a:buNone/>
            </a:pPr>
            <a:r>
              <a:rPr lang="es-CO" sz="2000" b="1" i="0" u="none" strike="noStrike" cap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FASE 1 - 2021</a:t>
            </a:r>
            <a:endParaRPr/>
          </a:p>
        </p:txBody>
      </p:sp>
      <p:grpSp>
        <p:nvGrpSpPr>
          <p:cNvPr id="787" name="Google Shape;787;p31"/>
          <p:cNvGrpSpPr/>
          <p:nvPr/>
        </p:nvGrpSpPr>
        <p:grpSpPr>
          <a:xfrm>
            <a:off x="7402094" y="3781465"/>
            <a:ext cx="4566665" cy="406998"/>
            <a:chOff x="7735447" y="1515763"/>
            <a:chExt cx="4566665" cy="492973"/>
          </a:xfrm>
        </p:grpSpPr>
        <p:sp>
          <p:nvSpPr>
            <p:cNvPr id="788" name="Google Shape;788;p31"/>
            <p:cNvSpPr/>
            <p:nvPr/>
          </p:nvSpPr>
          <p:spPr>
            <a:xfrm>
              <a:off x="7747812" y="1515763"/>
              <a:ext cx="4554300" cy="484500"/>
            </a:xfrm>
            <a:prstGeom prst="homePlate">
              <a:avLst>
                <a:gd name="adj" fmla="val 50000"/>
              </a:avLst>
            </a:prstGeom>
            <a:solidFill>
              <a:srgbClr val="AEABA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Century Gothic"/>
                <a:buNone/>
              </a:pPr>
              <a:r>
                <a:rPr lang="es-CO" sz="2000" b="1" i="0" u="none" strike="noStrike" cap="none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 INICIO FASE 2 - 2021</a:t>
              </a:r>
              <a:endParaRPr/>
            </a:p>
          </p:txBody>
        </p:sp>
        <p:sp>
          <p:nvSpPr>
            <p:cNvPr id="789" name="Google Shape;789;p31"/>
            <p:cNvSpPr/>
            <p:nvPr/>
          </p:nvSpPr>
          <p:spPr>
            <a:xfrm rot="5400000">
              <a:off x="7610047" y="1643636"/>
              <a:ext cx="490500" cy="239700"/>
            </a:xfrm>
            <a:prstGeom prst="triangle">
              <a:avLst>
                <a:gd name="adj" fmla="val 48725"/>
              </a:avLst>
            </a:prstGeom>
            <a:solidFill>
              <a:srgbClr val="AEABAB"/>
            </a:solidFill>
            <a:ln w="12700" cap="flat" cmpd="sng">
              <a:solidFill>
                <a:srgbClr val="E7E7E7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endParaRPr sz="2000" b="1" i="0" u="none" strike="noStrike" cap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790" name="Google Shape;790;p31"/>
          <p:cNvSpPr/>
          <p:nvPr/>
        </p:nvSpPr>
        <p:spPr>
          <a:xfrm>
            <a:off x="5388163" y="5349484"/>
            <a:ext cx="14367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2F63"/>
              </a:buClr>
              <a:buSzPts val="2400"/>
              <a:buFont typeface="Avenir"/>
              <a:buNone/>
            </a:pPr>
            <a:r>
              <a:rPr lang="es-CO" sz="2400" b="1" i="0" u="none" strike="noStrike" cap="none">
                <a:solidFill>
                  <a:srgbClr val="F62F63"/>
                </a:solidFill>
                <a:effectLst>
                  <a:glow rad="139700">
                    <a:srgbClr val="FFC000">
                      <a:satMod val="175000"/>
                      <a:alpha val="40000"/>
                    </a:srgbClr>
                  </a:glow>
                </a:effectLst>
                <a:latin typeface="Avenir"/>
                <a:ea typeface="Avenir"/>
                <a:cs typeface="Avenir"/>
                <a:sym typeface="Avenir"/>
              </a:rPr>
              <a:t>4.728.724</a:t>
            </a:r>
            <a:endParaRPr sz="2400" b="0" i="0" u="none" strike="noStrike" cap="none">
              <a:solidFill>
                <a:srgbClr val="F62F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1" name="Google Shape;791;p31"/>
          <p:cNvSpPr/>
          <p:nvPr/>
        </p:nvSpPr>
        <p:spPr>
          <a:xfrm>
            <a:off x="543059" y="5349484"/>
            <a:ext cx="14367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2F63"/>
              </a:buClr>
              <a:buSzPts val="2400"/>
              <a:buFont typeface="Avenir"/>
              <a:buNone/>
            </a:pPr>
            <a:r>
              <a:rPr lang="es-CO" sz="2400" b="1" i="0" u="none" strike="noStrike" cap="none">
                <a:solidFill>
                  <a:srgbClr val="F62F63"/>
                </a:solidFill>
                <a:effectLst>
                  <a:glow rad="139700">
                    <a:srgbClr val="FFC000">
                      <a:satMod val="175000"/>
                      <a:alpha val="40000"/>
                    </a:srgbClr>
                  </a:glow>
                </a:effectLst>
                <a:latin typeface="Avenir"/>
                <a:ea typeface="Avenir"/>
                <a:cs typeface="Avenir"/>
                <a:sym typeface="Avenir"/>
              </a:rPr>
              <a:t>1.525.911</a:t>
            </a:r>
            <a:endParaRPr sz="2400" b="0" i="0" u="none" strike="noStrike" cap="none">
              <a:solidFill>
                <a:srgbClr val="F62F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31"/>
          <p:cNvSpPr/>
          <p:nvPr/>
        </p:nvSpPr>
        <p:spPr>
          <a:xfrm>
            <a:off x="7810715" y="5349484"/>
            <a:ext cx="1199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2F63"/>
              </a:buClr>
              <a:buSzPts val="2400"/>
              <a:buFont typeface="Avenir"/>
              <a:buNone/>
            </a:pPr>
            <a:r>
              <a:rPr lang="es-CO" sz="2400" b="1" i="0" u="none" strike="noStrike" cap="none">
                <a:solidFill>
                  <a:srgbClr val="F62F63"/>
                </a:solidFill>
                <a:effectLst>
                  <a:glow rad="139700">
                    <a:srgbClr val="FFC000">
                      <a:satMod val="175000"/>
                      <a:alpha val="40000"/>
                    </a:srgbClr>
                  </a:glow>
                </a:effectLst>
                <a:latin typeface="Avenir"/>
                <a:ea typeface="Avenir"/>
                <a:cs typeface="Avenir"/>
                <a:sym typeface="Avenir"/>
              </a:rPr>
              <a:t>184.188</a:t>
            </a:r>
            <a:endParaRPr sz="2400" b="0" i="0" u="none" strike="noStrike" cap="none">
              <a:solidFill>
                <a:srgbClr val="F62F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31"/>
          <p:cNvSpPr/>
          <p:nvPr/>
        </p:nvSpPr>
        <p:spPr>
          <a:xfrm>
            <a:off x="2965611" y="5349484"/>
            <a:ext cx="14367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2F63"/>
              </a:buClr>
              <a:buSzPts val="2400"/>
              <a:buFont typeface="Avenir"/>
              <a:buNone/>
            </a:pPr>
            <a:r>
              <a:rPr lang="es-CO" sz="2400" b="1" i="0" u="none" strike="noStrike" cap="none">
                <a:solidFill>
                  <a:srgbClr val="F62F63"/>
                </a:solidFill>
                <a:effectLst>
                  <a:glow rad="139700">
                    <a:srgbClr val="FFC000">
                      <a:satMod val="175000"/>
                      <a:alpha val="40000"/>
                    </a:srgbClr>
                  </a:glow>
                </a:effectLst>
                <a:latin typeface="Avenir"/>
                <a:ea typeface="Avenir"/>
                <a:cs typeface="Avenir"/>
                <a:sym typeface="Avenir"/>
              </a:rPr>
              <a:t>6.669.863</a:t>
            </a:r>
            <a:endParaRPr sz="2400" b="0" i="0" u="none" strike="noStrike" cap="none">
              <a:solidFill>
                <a:srgbClr val="F62F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31"/>
          <p:cNvSpPr/>
          <p:nvPr/>
        </p:nvSpPr>
        <p:spPr>
          <a:xfrm>
            <a:off x="10233265" y="5349484"/>
            <a:ext cx="1592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2F63"/>
              </a:buClr>
              <a:buSzPts val="2400"/>
              <a:buFont typeface="Avenir"/>
              <a:buNone/>
            </a:pPr>
            <a:r>
              <a:rPr lang="es-CO" sz="2400" b="1" i="0" u="none" strike="noStrike" cap="none">
                <a:solidFill>
                  <a:srgbClr val="F62F63"/>
                </a:solidFill>
                <a:effectLst>
                  <a:glow rad="139700">
                    <a:srgbClr val="FFC000">
                      <a:satMod val="175000"/>
                      <a:alpha val="40000"/>
                    </a:srgbClr>
                  </a:glow>
                </a:effectLst>
                <a:latin typeface="Avenir"/>
                <a:ea typeface="Avenir"/>
                <a:cs typeface="Avenir"/>
                <a:sym typeface="Avenir"/>
              </a:rPr>
              <a:t>22.625.963</a:t>
            </a:r>
            <a:endParaRPr sz="2400" b="0" i="0" u="none" strike="noStrike" cap="none">
              <a:solidFill>
                <a:srgbClr val="F62F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5" name="Google Shape;795;p31"/>
          <p:cNvSpPr txBox="1"/>
          <p:nvPr/>
        </p:nvSpPr>
        <p:spPr>
          <a:xfrm>
            <a:off x="543059" y="5997408"/>
            <a:ext cx="102555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3867"/>
              </a:buClr>
              <a:buSzPts val="1500"/>
              <a:buFont typeface="Arial Narrow"/>
              <a:buNone/>
            </a:pPr>
            <a:r>
              <a:rPr lang="es-CO" sz="1500" b="0" i="0" u="none" strike="noStrike" cap="none">
                <a:solidFill>
                  <a:srgbClr val="E63867"/>
                </a:solidFill>
                <a:latin typeface="Arial Narrow"/>
                <a:ea typeface="Arial Narrow"/>
                <a:cs typeface="Arial Narrow"/>
                <a:sym typeface="Arial Narrow"/>
              </a:rPr>
              <a:t>Nota: 	</a:t>
            </a:r>
            <a:r>
              <a:rPr lang="es-CO" sz="1500" b="0" i="0" u="none" strike="noStrike" cap="none">
                <a:solidFill>
                  <a:srgbClr val="7F7F7F"/>
                </a:solidFill>
                <a:latin typeface="Arial Narrow"/>
                <a:ea typeface="Arial Narrow"/>
                <a:cs typeface="Arial Narrow"/>
                <a:sym typeface="Arial Narrow"/>
              </a:rPr>
              <a:t>Aún está pendiente por incluir la población entre 16 y 59 con obesidad libres de las demás condiciones de salud priorizadas.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500"/>
              <a:buFont typeface="Arial Narrow"/>
              <a:buNone/>
            </a:pPr>
            <a:r>
              <a:rPr lang="es-CO" sz="1500" b="0" i="0" u="none" strike="noStrike" cap="none">
                <a:solidFill>
                  <a:srgbClr val="7F7F7F"/>
                </a:solidFill>
                <a:latin typeface="Arial Narrow"/>
                <a:ea typeface="Arial Narrow"/>
                <a:cs typeface="Arial Narrow"/>
                <a:sym typeface="Arial Narrow"/>
              </a:rPr>
              <a:t>	Las cifras están sujetas a ajustes según variaciones en las estimaciones basadas en las diferentes fuentes de información.</a:t>
            </a:r>
            <a:endParaRPr sz="1500" b="0" i="0" u="none" strike="noStrike" cap="none">
              <a:solidFill>
                <a:srgbClr val="7F7F7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" name="Google Shape;822;p33"/>
          <p:cNvSpPr/>
          <p:nvPr/>
        </p:nvSpPr>
        <p:spPr>
          <a:xfrm rot="5400000">
            <a:off x="3346065" y="7571862"/>
            <a:ext cx="313200" cy="243600"/>
          </a:xfrm>
          <a:prstGeom prst="triangle">
            <a:avLst>
              <a:gd name="adj" fmla="val 50000"/>
            </a:avLst>
          </a:prstGeom>
          <a:solidFill>
            <a:srgbClr val="E9426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5" name="Google Shape;875;p33"/>
          <p:cNvSpPr/>
          <p:nvPr/>
        </p:nvSpPr>
        <p:spPr>
          <a:xfrm>
            <a:off x="958716" y="323838"/>
            <a:ext cx="10281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Clr>
                <a:srgbClr val="002060"/>
              </a:buClr>
              <a:buSzPts val="2800"/>
            </a:pPr>
            <a:r>
              <a:rPr lang="es-ES" sz="2800" b="1" dirty="0">
                <a:solidFill>
                  <a:srgbClr val="002060"/>
                </a:solidFill>
                <a:latin typeface="Arial Narrow"/>
                <a:ea typeface="Arial Narrow"/>
                <a:cs typeface="Arial Narrow"/>
                <a:sym typeface="Arial Narrow"/>
              </a:rPr>
              <a:t>Escenario de vacunación de la población colombiana </a:t>
            </a:r>
          </a:p>
        </p:txBody>
      </p:sp>
      <p:sp>
        <p:nvSpPr>
          <p:cNvPr id="876" name="Google Shape;876;p33"/>
          <p:cNvSpPr/>
          <p:nvPr/>
        </p:nvSpPr>
        <p:spPr>
          <a:xfrm>
            <a:off x="958716" y="749155"/>
            <a:ext cx="1230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Clr>
                <a:srgbClr val="002060"/>
              </a:buClr>
              <a:buSzPts val="2000"/>
            </a:pPr>
            <a:r>
              <a:rPr lang="es-CO" sz="2000" b="1" dirty="0">
                <a:solidFill>
                  <a:srgbClr val="002060"/>
                </a:solidFill>
                <a:latin typeface="Arial Narrow"/>
                <a:ea typeface="Arial Narrow"/>
                <a:cs typeface="Arial Narrow"/>
                <a:sym typeface="Arial Narrow"/>
              </a:rPr>
              <a:t>Disponibilidad proyectada 2021</a:t>
            </a:r>
          </a:p>
        </p:txBody>
      </p:sp>
      <p:cxnSp>
        <p:nvCxnSpPr>
          <p:cNvPr id="877" name="Google Shape;877;p33"/>
          <p:cNvCxnSpPr/>
          <p:nvPr/>
        </p:nvCxnSpPr>
        <p:spPr>
          <a:xfrm>
            <a:off x="913263" y="-275045"/>
            <a:ext cx="0" cy="1424400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2" name="Rectángulo 61">
            <a:extLst>
              <a:ext uri="{FF2B5EF4-FFF2-40B4-BE49-F238E27FC236}">
                <a16:creationId xmlns:a16="http://schemas.microsoft.com/office/drawing/2014/main" id="{D7B4008A-FD86-434A-8988-71FA6A57D3FD}"/>
              </a:ext>
            </a:extLst>
          </p:cNvPr>
          <p:cNvSpPr/>
          <p:nvPr/>
        </p:nvSpPr>
        <p:spPr>
          <a:xfrm>
            <a:off x="2379678" y="5614389"/>
            <a:ext cx="9980409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kern="1200" cap="none" spc="50" normalizeH="0" baseline="0">
                <a:solidFill>
                  <a:prstClr val="white">
                    <a:lumMod val="50000"/>
                  </a:prstClr>
                </a:solidFill>
                <a:latin typeface="+mj-lt"/>
                <a:ea typeface="+mj-ea"/>
                <a:cs typeface="+mj-cs"/>
              </a:defRPr>
            </a:pPr>
            <a:r>
              <a:rPr kumimoji="0" lang="es-CO" sz="800" b="0" i="0" u="none" strike="noStrike" kern="1200" cap="none" spc="5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t>Fuente: Elaboración MSPS a partir de proyecciones de entrega de vacunas por acuerdos firmados a enero de 2021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kern="1200" cap="none" spc="50" normalizeH="0" baseline="0">
                <a:solidFill>
                  <a:prstClr val="white">
                    <a:lumMod val="50000"/>
                  </a:prstClr>
                </a:solidFill>
                <a:latin typeface="+mj-lt"/>
                <a:ea typeface="+mj-ea"/>
                <a:cs typeface="+mj-cs"/>
              </a:defRPr>
            </a:pPr>
            <a:r>
              <a:rPr lang="es-ES" sz="800" spc="50" dirty="0">
                <a:solidFill>
                  <a:prstClr val="white">
                    <a:lumMod val="50000"/>
                  </a:prstClr>
                </a:solidFill>
                <a:latin typeface="Arial Narrow" panose="020B0606020202030204" pitchFamily="34" charset="0"/>
              </a:rPr>
              <a:t>L</a:t>
            </a:r>
            <a:r>
              <a:rPr lang="es-CO" sz="800" spc="50" dirty="0">
                <a:solidFill>
                  <a:prstClr val="white">
                    <a:lumMod val="50000"/>
                  </a:prstClr>
                </a:solidFill>
                <a:latin typeface="Arial Narrow" panose="020B0606020202030204" pitchFamily="34" charset="0"/>
              </a:rPr>
              <a:t>legada de vacunas </a:t>
            </a:r>
            <a:r>
              <a:rPr lang="es-CO" sz="800" b="1" spc="50" dirty="0">
                <a:solidFill>
                  <a:prstClr val="white">
                    <a:lumMod val="50000"/>
                  </a:prstClr>
                </a:solidFill>
                <a:latin typeface="Arial Narrow" panose="020B0606020202030204" pitchFamily="34" charset="0"/>
              </a:rPr>
              <a:t>no confirmada </a:t>
            </a:r>
            <a:r>
              <a:rPr lang="es-CO" sz="800" spc="50" dirty="0">
                <a:solidFill>
                  <a:prstClr val="white">
                    <a:lumMod val="50000"/>
                  </a:prstClr>
                </a:solidFill>
                <a:latin typeface="Arial Narrow" panose="020B0606020202030204" pitchFamily="34" charset="0"/>
              </a:rPr>
              <a:t>por proveedores </a:t>
            </a:r>
            <a:endParaRPr kumimoji="0" lang="es-CO" sz="800" b="0" i="0" u="none" strike="noStrike" kern="1200" cap="none" spc="5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93F65A6-2A73-40D8-B4FE-BE8B1C6815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9678" y="1653595"/>
            <a:ext cx="6953250" cy="3867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" name="Google Shape;914;p35"/>
          <p:cNvSpPr txBox="1">
            <a:spLocks noGrp="1"/>
          </p:cNvSpPr>
          <p:nvPr>
            <p:ph type="sldNum" idx="12"/>
          </p:nvPr>
        </p:nvSpPr>
        <p:spPr>
          <a:xfrm>
            <a:off x="11372550" y="6950416"/>
            <a:ext cx="472500" cy="2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50" tIns="33975" rIns="67950" bIns="339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933"/>
              <a:buFont typeface="PT Sans"/>
              <a:buNone/>
            </a:pPr>
            <a:fld id="{00000000-1234-1234-1234-123412341234}" type="slidenum">
              <a:rPr lang="es-CO" sz="933" b="0" i="0" u="none" strike="noStrike" cap="none">
                <a:solidFill>
                  <a:srgbClr val="616161"/>
                </a:solidFill>
                <a:latin typeface="PT Sans"/>
                <a:ea typeface="PT Sans"/>
                <a:cs typeface="PT Sans"/>
                <a:sym typeface="PT Sans"/>
              </a:rPr>
              <a:t>6</a:t>
            </a:fld>
            <a:endParaRPr sz="933" b="0" i="0" u="none" strike="noStrike" cap="none">
              <a:solidFill>
                <a:srgbClr val="61616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cxnSp>
        <p:nvCxnSpPr>
          <p:cNvPr id="915" name="Google Shape;915;p35"/>
          <p:cNvCxnSpPr/>
          <p:nvPr/>
        </p:nvCxnSpPr>
        <p:spPr>
          <a:xfrm>
            <a:off x="913263" y="0"/>
            <a:ext cx="0" cy="948900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16" name="Google Shape;916;p35"/>
          <p:cNvCxnSpPr/>
          <p:nvPr/>
        </p:nvCxnSpPr>
        <p:spPr>
          <a:xfrm>
            <a:off x="9249911" y="1041883"/>
            <a:ext cx="0" cy="443430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17" name="Google Shape;917;p35"/>
          <p:cNvSpPr/>
          <p:nvPr/>
        </p:nvSpPr>
        <p:spPr>
          <a:xfrm>
            <a:off x="9739302" y="4425539"/>
            <a:ext cx="1992900" cy="461700"/>
          </a:xfrm>
          <a:prstGeom prst="rect">
            <a:avLst/>
          </a:prstGeom>
          <a:solidFill>
            <a:srgbClr val="AEAB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 Narrow"/>
              <a:buNone/>
            </a:pPr>
            <a:r>
              <a:rPr lang="es-CO" sz="20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1.101 Municipios</a:t>
            </a:r>
            <a:endParaRPr/>
          </a:p>
        </p:txBody>
      </p:sp>
      <p:sp>
        <p:nvSpPr>
          <p:cNvPr id="918" name="Google Shape;918;p35"/>
          <p:cNvSpPr/>
          <p:nvPr/>
        </p:nvSpPr>
        <p:spPr>
          <a:xfrm>
            <a:off x="2365571" y="5705903"/>
            <a:ext cx="1513800" cy="887700"/>
          </a:xfrm>
          <a:prstGeom prst="rect">
            <a:avLst/>
          </a:prstGeom>
          <a:solidFill>
            <a:srgbClr val="A8D08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lang="es-CO" sz="18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3.743.938 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 Narrow"/>
              <a:buNone/>
            </a:pPr>
            <a:r>
              <a:rPr lang="es-CO" sz="2000" b="1" i="0" u="none" strike="noStrike" cap="none" dirty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Dosis asignadas</a:t>
            </a:r>
            <a:endParaRPr dirty="0"/>
          </a:p>
        </p:txBody>
      </p:sp>
      <p:sp>
        <p:nvSpPr>
          <p:cNvPr id="919" name="Google Shape;919;p35"/>
          <p:cNvSpPr/>
          <p:nvPr/>
        </p:nvSpPr>
        <p:spPr>
          <a:xfrm>
            <a:off x="4062755" y="5705903"/>
            <a:ext cx="1513800" cy="870300"/>
          </a:xfrm>
          <a:prstGeom prst="rect">
            <a:avLst/>
          </a:prstGeom>
          <a:solidFill>
            <a:srgbClr val="A8D08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rgbClr val="FFFFFF"/>
              </a:buClr>
              <a:buSzPts val="1800"/>
            </a:pPr>
            <a:r>
              <a:rPr lang="es-CO" sz="18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CO" b="1" dirty="0"/>
              <a:t> </a:t>
            </a:r>
            <a:r>
              <a:rPr lang="es-CO" sz="1800" b="1" dirty="0">
                <a:solidFill>
                  <a:srgbClr val="FFFFFF"/>
                </a:solidFill>
              </a:rPr>
              <a:t>3.628.108  </a:t>
            </a:r>
            <a:endParaRPr sz="1800" b="1" dirty="0">
              <a:solidFill>
                <a:srgbClr val="FFFFFF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 Narrow"/>
              <a:buNone/>
            </a:pPr>
            <a:r>
              <a:rPr lang="es-CO" sz="2000" b="1" i="0" u="none" strike="noStrike" cap="none" dirty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Dosis distribuidas</a:t>
            </a:r>
            <a:endParaRPr dirty="0"/>
          </a:p>
        </p:txBody>
      </p:sp>
      <p:sp>
        <p:nvSpPr>
          <p:cNvPr id="920" name="Google Shape;920;p35"/>
          <p:cNvSpPr/>
          <p:nvPr/>
        </p:nvSpPr>
        <p:spPr>
          <a:xfrm>
            <a:off x="5759938" y="5696149"/>
            <a:ext cx="1513800" cy="870300"/>
          </a:xfrm>
          <a:prstGeom prst="rect">
            <a:avLst/>
          </a:prstGeom>
          <a:solidFill>
            <a:srgbClr val="A8D08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rgbClr val="FFFFFF"/>
              </a:buClr>
              <a:buSzPts val="1800"/>
            </a:pPr>
            <a:r>
              <a:rPr lang="es-CO" sz="1800" b="1" dirty="0">
                <a:solidFill>
                  <a:srgbClr val="FFFFFF"/>
                </a:solidFill>
              </a:rPr>
              <a:t>   2.578.601  </a:t>
            </a:r>
            <a:endParaRPr sz="1800" b="1" dirty="0">
              <a:solidFill>
                <a:srgbClr val="FFFFFF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 Narrow"/>
              <a:buNone/>
            </a:pPr>
            <a:r>
              <a:rPr lang="es-CO" sz="2000" b="1" i="0" u="none" strike="noStrike" cap="none" dirty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Dosis aplicadas</a:t>
            </a:r>
            <a:endParaRPr dirty="0"/>
          </a:p>
        </p:txBody>
      </p:sp>
      <p:sp>
        <p:nvSpPr>
          <p:cNvPr id="921" name="Google Shape;921;p35"/>
          <p:cNvSpPr/>
          <p:nvPr/>
        </p:nvSpPr>
        <p:spPr>
          <a:xfrm>
            <a:off x="776912" y="5677730"/>
            <a:ext cx="1405200" cy="907200"/>
          </a:xfrm>
          <a:prstGeom prst="rect">
            <a:avLst/>
          </a:prstGeom>
          <a:solidFill>
            <a:srgbClr val="A8D08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lang="es-CO"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3.743.944  Dosis país</a:t>
            </a:r>
            <a:endParaRPr/>
          </a:p>
        </p:txBody>
      </p:sp>
      <p:sp>
        <p:nvSpPr>
          <p:cNvPr id="922" name="Google Shape;922;p35"/>
          <p:cNvSpPr/>
          <p:nvPr/>
        </p:nvSpPr>
        <p:spPr>
          <a:xfrm>
            <a:off x="9739306" y="5108481"/>
            <a:ext cx="1992900" cy="461700"/>
          </a:xfrm>
          <a:prstGeom prst="rect">
            <a:avLst/>
          </a:prstGeom>
          <a:solidFill>
            <a:srgbClr val="AEAB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 Narrow"/>
              <a:buNone/>
            </a:pPr>
            <a:r>
              <a:rPr lang="es-CO" sz="20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2.087 IPS</a:t>
            </a:r>
            <a:endParaRPr/>
          </a:p>
        </p:txBody>
      </p:sp>
      <p:sp>
        <p:nvSpPr>
          <p:cNvPr id="923" name="Google Shape;923;p35"/>
          <p:cNvSpPr/>
          <p:nvPr/>
        </p:nvSpPr>
        <p:spPr>
          <a:xfrm>
            <a:off x="9739319" y="1041883"/>
            <a:ext cx="1992900" cy="594900"/>
          </a:xfrm>
          <a:prstGeom prst="rect">
            <a:avLst/>
          </a:prstGeom>
          <a:solidFill>
            <a:srgbClr val="AEAB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 Narrow"/>
              <a:buNone/>
            </a:pPr>
            <a:r>
              <a:rPr lang="es-CO" sz="20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r>
              <a:rPr lang="es-CO"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910.783</a:t>
            </a:r>
            <a:r>
              <a:rPr lang="es-CO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CO" sz="20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 Narrow"/>
              <a:buNone/>
            </a:pPr>
            <a:r>
              <a:rPr lang="es-CO" sz="20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&gt;80 años</a:t>
            </a:r>
            <a:endParaRPr/>
          </a:p>
        </p:txBody>
      </p:sp>
      <p:sp>
        <p:nvSpPr>
          <p:cNvPr id="924" name="Google Shape;924;p35"/>
          <p:cNvSpPr/>
          <p:nvPr/>
        </p:nvSpPr>
        <p:spPr>
          <a:xfrm>
            <a:off x="9739308" y="1790783"/>
            <a:ext cx="1992900" cy="528900"/>
          </a:xfrm>
          <a:prstGeom prst="rect">
            <a:avLst/>
          </a:prstGeom>
          <a:solidFill>
            <a:srgbClr val="AEAB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lang="es-CO"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862.361 </a:t>
            </a:r>
            <a:r>
              <a:rPr lang="es-CO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 Narrow"/>
              <a:buNone/>
            </a:pPr>
            <a:r>
              <a:rPr lang="es-CO" sz="20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TH en Salud</a:t>
            </a:r>
            <a:endParaRPr/>
          </a:p>
        </p:txBody>
      </p:sp>
      <p:sp>
        <p:nvSpPr>
          <p:cNvPr id="925" name="Google Shape;925;p35"/>
          <p:cNvSpPr/>
          <p:nvPr/>
        </p:nvSpPr>
        <p:spPr>
          <a:xfrm>
            <a:off x="9739303" y="3515891"/>
            <a:ext cx="1992900" cy="608700"/>
          </a:xfrm>
          <a:prstGeom prst="rect">
            <a:avLst/>
          </a:prstGeom>
          <a:solidFill>
            <a:srgbClr val="AEAB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 Narrow"/>
              <a:buNone/>
            </a:pPr>
            <a:r>
              <a:rPr lang="es-CO" sz="20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r>
              <a:rPr lang="es-CO"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66.162</a:t>
            </a:r>
            <a:r>
              <a:rPr lang="es-CO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CO" sz="20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Cordón Amazónico</a:t>
            </a:r>
            <a:endParaRPr/>
          </a:p>
        </p:txBody>
      </p:sp>
      <p:sp>
        <p:nvSpPr>
          <p:cNvPr id="926" name="Google Shape;926;p35"/>
          <p:cNvSpPr/>
          <p:nvPr/>
        </p:nvSpPr>
        <p:spPr>
          <a:xfrm>
            <a:off x="9739306" y="2619963"/>
            <a:ext cx="1992900" cy="594900"/>
          </a:xfrm>
          <a:prstGeom prst="rect">
            <a:avLst/>
          </a:prstGeom>
          <a:solidFill>
            <a:srgbClr val="AEAB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 Narrow"/>
              <a:buNone/>
            </a:pPr>
            <a:r>
              <a:rPr lang="es-CO" sz="20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r>
              <a:rPr lang="es-CO"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634.941</a:t>
            </a:r>
            <a:r>
              <a:rPr lang="es-CO" sz="2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 Narrow"/>
              <a:buNone/>
            </a:pPr>
            <a:r>
              <a:rPr lang="es-CO" sz="20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&gt;70 años</a:t>
            </a:r>
            <a:endParaRPr/>
          </a:p>
        </p:txBody>
      </p:sp>
      <p:sp>
        <p:nvSpPr>
          <p:cNvPr id="927" name="Google Shape;927;p35"/>
          <p:cNvSpPr/>
          <p:nvPr/>
        </p:nvSpPr>
        <p:spPr>
          <a:xfrm>
            <a:off x="1090630" y="425825"/>
            <a:ext cx="10281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 Narrow"/>
              <a:buNone/>
            </a:pPr>
            <a:r>
              <a:rPr lang="es-CO" sz="2800" b="1" i="0" u="none" strike="noStrike" cap="none" dirty="0">
                <a:solidFill>
                  <a:srgbClr val="002060"/>
                </a:solidFill>
                <a:latin typeface="Arial Narrow"/>
                <a:ea typeface="Arial Narrow"/>
                <a:cs typeface="Arial Narrow"/>
                <a:sym typeface="Arial Narrow"/>
              </a:rPr>
              <a:t>Plan Nacional de Vacunación. </a:t>
            </a:r>
            <a:r>
              <a:rPr lang="es-CO" sz="2400" b="1" i="0" u="none" strike="noStrike" cap="none" dirty="0">
                <a:solidFill>
                  <a:srgbClr val="002060"/>
                </a:solidFill>
                <a:latin typeface="Arial Narrow"/>
                <a:ea typeface="Arial Narrow"/>
                <a:cs typeface="Arial Narrow"/>
                <a:sym typeface="Arial Narrow"/>
              </a:rPr>
              <a:t>Corte abril 06/21 23:59 pm</a:t>
            </a:r>
            <a:endParaRPr dirty="0"/>
          </a:p>
        </p:txBody>
      </p:sp>
      <p:sp>
        <p:nvSpPr>
          <p:cNvPr id="930" name="Google Shape;930;p35"/>
          <p:cNvSpPr/>
          <p:nvPr/>
        </p:nvSpPr>
        <p:spPr>
          <a:xfrm>
            <a:off x="7454054" y="5696149"/>
            <a:ext cx="1408800" cy="870300"/>
          </a:xfrm>
          <a:prstGeom prst="rect">
            <a:avLst/>
          </a:prstGeom>
          <a:solidFill>
            <a:srgbClr val="A8D08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rgbClr val="FFFFFF"/>
              </a:buClr>
              <a:buSzPts val="1800"/>
            </a:pPr>
            <a:r>
              <a:rPr lang="es-CO" sz="18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s-CO" b="1" dirty="0"/>
              <a:t> </a:t>
            </a:r>
            <a:r>
              <a:rPr lang="es-CO" sz="1800" b="1" dirty="0">
                <a:solidFill>
                  <a:srgbClr val="FFFFFF"/>
                </a:solidFill>
              </a:rPr>
              <a:t>471.789 </a:t>
            </a:r>
            <a:r>
              <a:rPr lang="es-CO" sz="18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 Narrow"/>
              <a:buNone/>
            </a:pPr>
            <a:r>
              <a:rPr lang="es-CO" sz="2000" b="1" i="0" u="none" strike="noStrike" cap="none" dirty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2° Dosis Aplicadas.</a:t>
            </a:r>
            <a:endParaRPr dirty="0"/>
          </a:p>
        </p:txBody>
      </p:sp>
      <p:sp>
        <p:nvSpPr>
          <p:cNvPr id="931" name="Google Shape;931;p35"/>
          <p:cNvSpPr txBox="1"/>
          <p:nvPr/>
        </p:nvSpPr>
        <p:spPr>
          <a:xfrm>
            <a:off x="10146675" y="5649240"/>
            <a:ext cx="14088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 Narrow"/>
              <a:buNone/>
            </a:pPr>
            <a:r>
              <a:rPr lang="es-CO" sz="10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Corte Abril 04/04/21</a:t>
            </a:r>
            <a:endParaRPr sz="1000" b="0" i="0" u="none" strike="noStrike" cap="non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797B9EC-E521-43BC-9B0F-2EF8AAEAE37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52902" y="1062829"/>
          <a:ext cx="3834891" cy="4484870"/>
        </p:xfrm>
        <a:graphic>
          <a:graphicData uri="http://schemas.openxmlformats.org/drawingml/2006/table">
            <a:tbl>
              <a:tblPr/>
              <a:tblGrid>
                <a:gridCol w="1120228">
                  <a:extLst>
                    <a:ext uri="{9D8B030D-6E8A-4147-A177-3AD203B41FA5}">
                      <a16:colId xmlns:a16="http://schemas.microsoft.com/office/drawing/2014/main" val="603459735"/>
                    </a:ext>
                  </a:extLst>
                </a:gridCol>
                <a:gridCol w="650603">
                  <a:extLst>
                    <a:ext uri="{9D8B030D-6E8A-4147-A177-3AD203B41FA5}">
                      <a16:colId xmlns:a16="http://schemas.microsoft.com/office/drawing/2014/main" val="4202966482"/>
                    </a:ext>
                  </a:extLst>
                </a:gridCol>
                <a:gridCol w="613949">
                  <a:extLst>
                    <a:ext uri="{9D8B030D-6E8A-4147-A177-3AD203B41FA5}">
                      <a16:colId xmlns:a16="http://schemas.microsoft.com/office/drawing/2014/main" val="231311171"/>
                    </a:ext>
                  </a:extLst>
                </a:gridCol>
                <a:gridCol w="632276">
                  <a:extLst>
                    <a:ext uri="{9D8B030D-6E8A-4147-A177-3AD203B41FA5}">
                      <a16:colId xmlns:a16="http://schemas.microsoft.com/office/drawing/2014/main" val="1365093210"/>
                    </a:ext>
                  </a:extLst>
                </a:gridCol>
                <a:gridCol w="817835">
                  <a:extLst>
                    <a:ext uri="{9D8B030D-6E8A-4147-A177-3AD203B41FA5}">
                      <a16:colId xmlns:a16="http://schemas.microsoft.com/office/drawing/2014/main" val="2116645319"/>
                    </a:ext>
                  </a:extLst>
                </a:gridCol>
              </a:tblGrid>
              <a:tr h="45271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Entidad Territorial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Total dosis asignadas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Total dosis entregadas 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Acumulado Aplicado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Avance  Aplicación Dosis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883160"/>
                  </a:ext>
                </a:extLst>
              </a:tr>
              <a:tr h="21156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Córdoba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87.318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80.298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68.007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85%</a:t>
                      </a:r>
                    </a:p>
                  </a:txBody>
                  <a:tcPr marL="8011" marR="8011" marT="8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481849"/>
                  </a:ext>
                </a:extLst>
              </a:tr>
              <a:tr h="21156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Bolívar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62.728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60.388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50.629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84%</a:t>
                      </a:r>
                    </a:p>
                  </a:txBody>
                  <a:tcPr marL="8011" marR="8011" marT="8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298848"/>
                  </a:ext>
                </a:extLst>
              </a:tr>
              <a:tr h="21156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Cundinamarca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187.019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187.019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152.233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81%</a:t>
                      </a:r>
                    </a:p>
                  </a:txBody>
                  <a:tcPr marL="8011" marR="8011" marT="8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715512"/>
                  </a:ext>
                </a:extLst>
              </a:tr>
              <a:tr h="21156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Atlántico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65.258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60.578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47.881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79%</a:t>
                      </a:r>
                    </a:p>
                  </a:txBody>
                  <a:tcPr marL="8011" marR="8011" marT="8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192650"/>
                  </a:ext>
                </a:extLst>
              </a:tr>
              <a:tr h="21156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Amazonas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59.678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59.678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47.112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79%</a:t>
                      </a:r>
                    </a:p>
                  </a:txBody>
                  <a:tcPr marL="8011" marR="8011" marT="8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366280"/>
                  </a:ext>
                </a:extLst>
              </a:tr>
              <a:tr h="21156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Quindío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50.469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46.959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37.038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79%</a:t>
                      </a:r>
                    </a:p>
                  </a:txBody>
                  <a:tcPr marL="8011" marR="8011" marT="8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610679"/>
                  </a:ext>
                </a:extLst>
              </a:tr>
              <a:tr h="21156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Chocó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14.310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14.310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11.165</a:t>
                      </a:r>
                    </a:p>
                  </a:txBody>
                  <a:tcPr marL="8011" marR="8011" marT="8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78%</a:t>
                      </a:r>
                    </a:p>
                  </a:txBody>
                  <a:tcPr marL="8011" marR="8011" marT="8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980732"/>
                  </a:ext>
                </a:extLst>
              </a:tr>
              <a:tr h="21156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Casanare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24.202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21.862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16.940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77%</a:t>
                      </a:r>
                    </a:p>
                  </a:txBody>
                  <a:tcPr marL="8011" marR="8011" marT="8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504146"/>
                  </a:ext>
                </a:extLst>
              </a:tr>
              <a:tr h="21156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Magdalena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32.640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32.640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25.030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77%</a:t>
                      </a:r>
                    </a:p>
                  </a:txBody>
                  <a:tcPr marL="8011" marR="8011" marT="8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687229"/>
                  </a:ext>
                </a:extLst>
              </a:tr>
              <a:tr h="21156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Boyacá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99.696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99.696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75.500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76%</a:t>
                      </a:r>
                    </a:p>
                  </a:txBody>
                  <a:tcPr marL="8011" marR="8011" marT="8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478257"/>
                  </a:ext>
                </a:extLst>
              </a:tr>
              <a:tr h="21156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Caquetá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22.343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20.003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15.100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75%</a:t>
                      </a:r>
                    </a:p>
                  </a:txBody>
                  <a:tcPr marL="8011" marR="8011" marT="8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755433"/>
                  </a:ext>
                </a:extLst>
              </a:tr>
              <a:tr h="21156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Norte de Santander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92.105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83.915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63.255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75%</a:t>
                      </a:r>
                    </a:p>
                  </a:txBody>
                  <a:tcPr marL="8011" marR="8011" marT="8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280893"/>
                  </a:ext>
                </a:extLst>
              </a:tr>
              <a:tr h="21156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Tolima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105.634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105.634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79.270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75%</a:t>
                      </a:r>
                    </a:p>
                  </a:txBody>
                  <a:tcPr marL="8011" marR="8011" marT="8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156161"/>
                  </a:ext>
                </a:extLst>
              </a:tr>
              <a:tr h="21156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Huila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66.135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66.135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49.236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74%</a:t>
                      </a:r>
                    </a:p>
                  </a:txBody>
                  <a:tcPr marL="8011" marR="8011" marT="8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552182"/>
                  </a:ext>
                </a:extLst>
              </a:tr>
              <a:tr h="21156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Arauca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11.096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9.926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7.383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74%</a:t>
                      </a:r>
                    </a:p>
                  </a:txBody>
                  <a:tcPr marL="8011" marR="8011" marT="8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282005"/>
                  </a:ext>
                </a:extLst>
              </a:tr>
              <a:tr h="21156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Putumayo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12.153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10.983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8.155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74%</a:t>
                      </a:r>
                    </a:p>
                  </a:txBody>
                  <a:tcPr marL="8011" marR="8011" marT="8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812559"/>
                  </a:ext>
                </a:extLst>
              </a:tr>
              <a:tr h="21156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Risaralda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91.578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85.728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63.354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74%</a:t>
                      </a:r>
                    </a:p>
                  </a:txBody>
                  <a:tcPr marL="8011" marR="8011" marT="8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475009"/>
                  </a:ext>
                </a:extLst>
              </a:tr>
              <a:tr h="21156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Santander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183.678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169.638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123.193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73%</a:t>
                      </a:r>
                    </a:p>
                  </a:txBody>
                  <a:tcPr marL="8011" marR="8011" marT="8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21675"/>
                  </a:ext>
                </a:extLst>
              </a:tr>
              <a:tr h="21156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Vichada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1.980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1.980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1.436</a:t>
                      </a:r>
                    </a:p>
                  </a:txBody>
                  <a:tcPr marL="8011" marR="8011" marT="8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73%</a:t>
                      </a:r>
                    </a:p>
                  </a:txBody>
                  <a:tcPr marL="8011" marR="8011" marT="8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770056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E610DAC-27BE-455E-8A1C-A6C2699AE55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70667" y="1080285"/>
          <a:ext cx="3596371" cy="4454910"/>
        </p:xfrm>
        <a:graphic>
          <a:graphicData uri="http://schemas.openxmlformats.org/drawingml/2006/table">
            <a:tbl>
              <a:tblPr/>
              <a:tblGrid>
                <a:gridCol w="1050552">
                  <a:extLst>
                    <a:ext uri="{9D8B030D-6E8A-4147-A177-3AD203B41FA5}">
                      <a16:colId xmlns:a16="http://schemas.microsoft.com/office/drawing/2014/main" val="3814983240"/>
                    </a:ext>
                  </a:extLst>
                </a:gridCol>
                <a:gridCol w="610138">
                  <a:extLst>
                    <a:ext uri="{9D8B030D-6E8A-4147-A177-3AD203B41FA5}">
                      <a16:colId xmlns:a16="http://schemas.microsoft.com/office/drawing/2014/main" val="534338042"/>
                    </a:ext>
                  </a:extLst>
                </a:gridCol>
                <a:gridCol w="575763">
                  <a:extLst>
                    <a:ext uri="{9D8B030D-6E8A-4147-A177-3AD203B41FA5}">
                      <a16:colId xmlns:a16="http://schemas.microsoft.com/office/drawing/2014/main" val="782447775"/>
                    </a:ext>
                  </a:extLst>
                </a:gridCol>
                <a:gridCol w="592950">
                  <a:extLst>
                    <a:ext uri="{9D8B030D-6E8A-4147-A177-3AD203B41FA5}">
                      <a16:colId xmlns:a16="http://schemas.microsoft.com/office/drawing/2014/main" val="1973764709"/>
                    </a:ext>
                  </a:extLst>
                </a:gridCol>
                <a:gridCol w="766968">
                  <a:extLst>
                    <a:ext uri="{9D8B030D-6E8A-4147-A177-3AD203B41FA5}">
                      <a16:colId xmlns:a16="http://schemas.microsoft.com/office/drawing/2014/main" val="736441797"/>
                    </a:ext>
                  </a:extLst>
                </a:gridCol>
              </a:tblGrid>
              <a:tr h="4066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Entidad Territorial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Total dosis asignadas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Total dosis entregadas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Acumulado Aplicado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Avance  Aplicación Dosis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CC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171141"/>
                  </a:ext>
                </a:extLst>
              </a:tr>
              <a:tr h="33282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San Andrés y Providencia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6.927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6.927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4.960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72%</a:t>
                      </a:r>
                    </a:p>
                  </a:txBody>
                  <a:tcPr marL="8426" marR="8426" marT="84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882266"/>
                  </a:ext>
                </a:extLst>
              </a:tr>
              <a:tr h="2150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Guaviare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3.100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3.100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2.218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72%</a:t>
                      </a:r>
                    </a:p>
                  </a:txBody>
                  <a:tcPr marL="8426" marR="8426" marT="84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449833"/>
                  </a:ext>
                </a:extLst>
              </a:tr>
              <a:tr h="2150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Cauca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66.046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60.196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42.879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71%</a:t>
                      </a:r>
                    </a:p>
                  </a:txBody>
                  <a:tcPr marL="8426" marR="8426" marT="84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32615"/>
                  </a:ext>
                </a:extLst>
              </a:tr>
              <a:tr h="2150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Barranquilla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143.551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133.031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93.577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70%</a:t>
                      </a:r>
                    </a:p>
                  </a:txBody>
                  <a:tcPr marL="8426" marR="8426" marT="84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188005"/>
                  </a:ext>
                </a:extLst>
              </a:tr>
              <a:tr h="2150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Vaupés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15.057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15.057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10.511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70%</a:t>
                      </a:r>
                    </a:p>
                  </a:txBody>
                  <a:tcPr marL="8426" marR="8426" marT="84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428510"/>
                  </a:ext>
                </a:extLst>
              </a:tr>
              <a:tr h="2150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Cartagena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81.573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73.383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50.482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69%</a:t>
                      </a:r>
                    </a:p>
                  </a:txBody>
                  <a:tcPr marL="8426" marR="8426" marT="84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989150"/>
                  </a:ext>
                </a:extLst>
              </a:tr>
              <a:tr h="2150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Sucre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57.920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57.920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39.765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69%</a:t>
                      </a:r>
                    </a:p>
                  </a:txBody>
                  <a:tcPr marL="8426" marR="8426" marT="84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333111"/>
                  </a:ext>
                </a:extLst>
              </a:tr>
              <a:tr h="2150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Antioquia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516.856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516.856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354.022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68%</a:t>
                      </a:r>
                    </a:p>
                  </a:txBody>
                  <a:tcPr marL="8426" marR="8426" marT="84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719275"/>
                  </a:ext>
                </a:extLst>
              </a:tr>
              <a:tr h="2150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Meta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58.922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58.922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40.204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68%</a:t>
                      </a:r>
                    </a:p>
                  </a:txBody>
                  <a:tcPr marL="8426" marR="8426" marT="84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608092"/>
                  </a:ext>
                </a:extLst>
              </a:tr>
              <a:tr h="2150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Bogotá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745.862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745.862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508.502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68%</a:t>
                      </a:r>
                    </a:p>
                  </a:txBody>
                  <a:tcPr marL="8426" marR="8426" marT="84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492909"/>
                  </a:ext>
                </a:extLst>
              </a:tr>
              <a:tr h="2150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Valle del Cauca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386.080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355.660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241.503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68%</a:t>
                      </a:r>
                    </a:p>
                  </a:txBody>
                  <a:tcPr marL="8426" marR="8426" marT="84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827061"/>
                  </a:ext>
                </a:extLst>
              </a:tr>
              <a:tr h="2150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La Guajira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40.457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38.117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25.702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67%</a:t>
                      </a:r>
                    </a:p>
                  </a:txBody>
                  <a:tcPr marL="8426" marR="8426" marT="84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004561"/>
                  </a:ext>
                </a:extLst>
              </a:tr>
              <a:tr h="2150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Nariño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124.316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124.316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83.735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67%</a:t>
                      </a:r>
                    </a:p>
                  </a:txBody>
                  <a:tcPr marL="8426" marR="8426" marT="84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418833"/>
                  </a:ext>
                </a:extLst>
              </a:tr>
              <a:tr h="2150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Caldas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90.036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84.186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55.544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66%</a:t>
                      </a:r>
                    </a:p>
                  </a:txBody>
                  <a:tcPr marL="8426" marR="8426" marT="84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255088"/>
                  </a:ext>
                </a:extLst>
              </a:tr>
              <a:tr h="2150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Buenaventura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8.052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8.052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5.251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65%</a:t>
                      </a:r>
                    </a:p>
                  </a:txBody>
                  <a:tcPr marL="8426" marR="8426" marT="84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586744"/>
                  </a:ext>
                </a:extLst>
              </a:tr>
              <a:tr h="2150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Cesar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69.532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69.532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44.896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65%</a:t>
                      </a:r>
                    </a:p>
                  </a:txBody>
                  <a:tcPr marL="8426" marR="8426" marT="84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179221"/>
                  </a:ext>
                </a:extLst>
              </a:tr>
              <a:tr h="2150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Guainía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24.994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24.994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14.086</a:t>
                      </a:r>
                    </a:p>
                  </a:txBody>
                  <a:tcPr marL="8426" marR="8426" marT="84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56%</a:t>
                      </a:r>
                    </a:p>
                  </a:txBody>
                  <a:tcPr marL="8426" marR="8426" marT="84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114726"/>
                  </a:ext>
                </a:extLst>
              </a:tr>
              <a:tr h="2150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Santa Marta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34.637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34.627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18.847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54%</a:t>
                      </a:r>
                    </a:p>
                  </a:txBody>
                  <a:tcPr marL="8426" marR="8426" marT="84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807836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r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4" name="Google Shape;1134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5" y="27693"/>
            <a:ext cx="12191293" cy="6857602"/>
          </a:xfrm>
          <a:prstGeom prst="rect">
            <a:avLst/>
          </a:prstGeom>
          <a:noFill/>
          <a:ln>
            <a:noFill/>
          </a:ln>
        </p:spPr>
      </p:pic>
      <p:sp>
        <p:nvSpPr>
          <p:cNvPr id="1135" name="Google Shape;1135;p40"/>
          <p:cNvSpPr txBox="1"/>
          <p:nvPr/>
        </p:nvSpPr>
        <p:spPr>
          <a:xfrm>
            <a:off x="1009103" y="454575"/>
            <a:ext cx="1033350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367E"/>
              </a:buClr>
              <a:buSzPts val="3200"/>
              <a:buFont typeface="Arial Narrow"/>
              <a:buNone/>
            </a:pPr>
            <a:r>
              <a:rPr lang="es-CO" sz="3200" b="1" i="0" u="none" strike="noStrike" cap="none" dirty="0">
                <a:solidFill>
                  <a:srgbClr val="12367E"/>
                </a:solidFill>
                <a:latin typeface="Arial Narrow"/>
                <a:ea typeface="Arial Narrow"/>
                <a:cs typeface="Arial Narrow"/>
                <a:sym typeface="Arial Narrow"/>
              </a:rPr>
              <a:t>Avances regulatorios para la adquisición </a:t>
            </a:r>
            <a:r>
              <a:rPr lang="es-CO" sz="3200" b="1" dirty="0">
                <a:solidFill>
                  <a:srgbClr val="12367E"/>
                </a:solidFill>
                <a:latin typeface="Arial Narrow"/>
                <a:ea typeface="Arial Narrow"/>
                <a:cs typeface="Arial Narrow"/>
                <a:sym typeface="Arial Narrow"/>
              </a:rPr>
              <a:t>e importación de vacunas por personas de derecho privado.</a:t>
            </a:r>
            <a:endParaRPr sz="3200" b="1" i="0" u="none" strike="noStrike" cap="none" dirty="0">
              <a:solidFill>
                <a:srgbClr val="12367E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1136" name="Google Shape;1136;p40"/>
          <p:cNvCxnSpPr/>
          <p:nvPr/>
        </p:nvCxnSpPr>
        <p:spPr>
          <a:xfrm>
            <a:off x="920672" y="-225375"/>
            <a:ext cx="0" cy="1424400"/>
          </a:xfrm>
          <a:prstGeom prst="straightConnector1">
            <a:avLst/>
          </a:prstGeom>
          <a:noFill/>
          <a:ln w="28575" cap="flat" cmpd="sng">
            <a:solidFill>
              <a:srgbClr val="12367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37" name="Google Shape;1137;p40"/>
          <p:cNvSpPr/>
          <p:nvPr/>
        </p:nvSpPr>
        <p:spPr>
          <a:xfrm>
            <a:off x="5346432" y="2900557"/>
            <a:ext cx="5626368" cy="1785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 dirty="0">
                <a:solidFill>
                  <a:srgbClr val="002060"/>
                </a:solidFill>
                <a:latin typeface="Arial Narrow" panose="020B0606020202030204" pitchFamily="34" charset="0"/>
                <a:sym typeface="Arial"/>
              </a:rPr>
              <a:t>Resolución en proceso de consulta pública (</a:t>
            </a:r>
            <a:r>
              <a:rPr lang="es-CO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A</a:t>
            </a:r>
            <a:r>
              <a:rPr lang="es-CO" sz="2000" b="1" dirty="0">
                <a:solidFill>
                  <a:srgbClr val="002060"/>
                </a:solidFill>
                <a:latin typeface="Arial Narrow" panose="020B0606020202030204" pitchFamily="34" charset="0"/>
                <a:sym typeface="Arial"/>
              </a:rPr>
              <a:t>bierta hasta el Viernes 9 de abril de 2021)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ES" sz="20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marR="144145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dirty="0">
                <a:solidFill>
                  <a:srgbClr val="002060"/>
                </a:solidFill>
                <a:latin typeface="Arial Narrow" panose="020B0606020202030204" pitchFamily="34" charset="0"/>
                <a:ea typeface="Arial Narrow"/>
                <a:cs typeface="Arial Narrow"/>
                <a:sym typeface="Arial Narrow"/>
              </a:rPr>
              <a:t>Disponible en: </a:t>
            </a:r>
            <a:r>
              <a:rPr lang="es-CO" sz="1800" u="sng" dirty="0">
                <a:solidFill>
                  <a:srgbClr val="002060"/>
                </a:solidFill>
                <a:latin typeface="Arial Narrow" panose="020B0606020202030204" pitchFamily="34" charset="0"/>
                <a:ea typeface="Arial Narrow"/>
                <a:cs typeface="Arial Narrow"/>
                <a:sym typeface="Arial Narr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https://www.minsalud.gov.co/Normatividad_Nuevo/Requisitos</a:t>
            </a:r>
            <a:endParaRPr sz="1800" dirty="0">
              <a:solidFill>
                <a:srgbClr val="002060"/>
              </a:solidFill>
              <a:latin typeface="Arial Narrow" panose="020B0606020202030204" pitchFamily="34" charset="0"/>
              <a:ea typeface="Arial Narrow"/>
              <a:cs typeface="Arial Narrow"/>
              <a:sym typeface="Arial Narrow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5398E16-4CA3-4E47-A353-DCCE035BB1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8052" y="1659202"/>
            <a:ext cx="3306086" cy="509864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9" name="Google Shape;1179;p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9713" y="397"/>
            <a:ext cx="12191293" cy="6857602"/>
          </a:xfrm>
          <a:prstGeom prst="rect">
            <a:avLst/>
          </a:prstGeom>
          <a:noFill/>
          <a:ln>
            <a:noFill/>
          </a:ln>
        </p:spPr>
      </p:pic>
      <p:sp>
        <p:nvSpPr>
          <p:cNvPr id="1180" name="Google Shape;1180;p43"/>
          <p:cNvSpPr txBox="1"/>
          <p:nvPr/>
        </p:nvSpPr>
        <p:spPr>
          <a:xfrm>
            <a:off x="1009103" y="702995"/>
            <a:ext cx="103335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367E"/>
              </a:buClr>
              <a:buSzPts val="3200"/>
              <a:buFont typeface="Arial Narrow"/>
              <a:buNone/>
            </a:pPr>
            <a:r>
              <a:rPr lang="es-CO" sz="3200" b="1" i="0" u="none" strike="noStrike" cap="none">
                <a:solidFill>
                  <a:srgbClr val="12367E"/>
                </a:solidFill>
                <a:latin typeface="Arial Narrow"/>
                <a:ea typeface="Arial Narrow"/>
                <a:cs typeface="Arial Narrow"/>
                <a:sym typeface="Arial Narrow"/>
              </a:rPr>
              <a:t>Aspectos importantes</a:t>
            </a:r>
            <a:endParaRPr sz="3200" b="1" i="0" u="none" strike="noStrike" cap="none">
              <a:solidFill>
                <a:srgbClr val="12367E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1181" name="Google Shape;1181;p43"/>
          <p:cNvCxnSpPr/>
          <p:nvPr/>
        </p:nvCxnSpPr>
        <p:spPr>
          <a:xfrm>
            <a:off x="920672" y="-225375"/>
            <a:ext cx="0" cy="1424400"/>
          </a:xfrm>
          <a:prstGeom prst="straightConnector1">
            <a:avLst/>
          </a:prstGeom>
          <a:noFill/>
          <a:ln w="28575" cap="flat" cmpd="sng">
            <a:solidFill>
              <a:srgbClr val="12367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82" name="Google Shape;1182;p43"/>
          <p:cNvSpPr/>
          <p:nvPr/>
        </p:nvSpPr>
        <p:spPr>
          <a:xfrm>
            <a:off x="1009103" y="1788160"/>
            <a:ext cx="10604700" cy="1554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 dirty="0">
                <a:solidFill>
                  <a:srgbClr val="002060"/>
                </a:solidFill>
                <a:latin typeface="Arial Narrow" panose="020B0606020202030204" pitchFamily="34" charset="0"/>
                <a:sym typeface="Arial"/>
              </a:rPr>
              <a:t>Intervalos de aplicación :  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" dirty="0">
              <a:solidFill>
                <a:srgbClr val="000000"/>
              </a:solidFill>
              <a:latin typeface="Arial Narrow" panose="020B0606020202030204" pitchFamily="34" charset="0"/>
              <a:ea typeface="Arial Narrow"/>
              <a:cs typeface="Arial Narrow"/>
              <a:sym typeface="Arial Narrow"/>
            </a:endParaRPr>
          </a:p>
          <a:p>
            <a:pPr marL="285750" marR="144145" indent="-285750" algn="just">
              <a:buClr>
                <a:srgbClr val="4472C4"/>
              </a:buClr>
              <a:buSzPts val="1800"/>
              <a:buFont typeface="Wingdings" panose="05000000000000000000" pitchFamily="2" charset="2"/>
              <a:buChar char="q"/>
            </a:pPr>
            <a:r>
              <a:rPr lang="es-CO" sz="1800" dirty="0">
                <a:solidFill>
                  <a:srgbClr val="C00000"/>
                </a:solidFill>
                <a:latin typeface="Arial Narrow" panose="020B0606020202030204" pitchFamily="34" charset="0"/>
                <a:sym typeface="Arial Narr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Pfizer-</a:t>
            </a:r>
            <a:r>
              <a:rPr lang="es-CO" sz="1800" dirty="0" err="1">
                <a:solidFill>
                  <a:srgbClr val="C00000"/>
                </a:solidFill>
                <a:latin typeface="Arial Narrow" panose="020B0606020202030204" pitchFamily="34" charset="0"/>
                <a:sym typeface="Arial Narr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BioNTech</a:t>
            </a:r>
            <a:r>
              <a:rPr lang="es-CO" sz="1800" dirty="0">
                <a:solidFill>
                  <a:srgbClr val="C00000"/>
                </a:solidFill>
                <a:latin typeface="Arial Narrow" panose="020B0606020202030204" pitchFamily="34" charset="0"/>
                <a:sym typeface="Arial Narr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</a:t>
            </a:r>
            <a:r>
              <a:rPr lang="es-CO" sz="1800" dirty="0">
                <a:solidFill>
                  <a:srgbClr val="C00000"/>
                </a:solidFill>
                <a:latin typeface="Arial Narrow" panose="020B0606020202030204" pitchFamily="34" charset="0"/>
                <a:sym typeface="Arial Narrow"/>
              </a:rPr>
              <a:t> </a:t>
            </a:r>
            <a:r>
              <a:rPr lang="es-CO" sz="1800" dirty="0">
                <a:solidFill>
                  <a:srgbClr val="002060"/>
                </a:solidFill>
                <a:latin typeface="Arial Narrow" panose="020B0606020202030204" pitchFamily="34" charset="0"/>
                <a:ea typeface="Arial Narrow"/>
                <a:cs typeface="Arial Narrow"/>
                <a:sym typeface="Arial Narrow"/>
              </a:rPr>
              <a:t>Dos dosis que se deben aplicar con un intervalo de 21 días. </a:t>
            </a:r>
          </a:p>
          <a:p>
            <a:pPr marL="285750" marR="144145" lvl="0" indent="-285750" algn="just" rtl="0"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Pts val="1800"/>
              <a:buFont typeface="Wingdings" panose="05000000000000000000" pitchFamily="2" charset="2"/>
              <a:buChar char="q"/>
            </a:pPr>
            <a:r>
              <a:rPr lang="es-CO" sz="1800" dirty="0" err="1">
                <a:solidFill>
                  <a:srgbClr val="C00000"/>
                </a:solidFill>
                <a:latin typeface="Arial Narrow" panose="020B0606020202030204" pitchFamily="34" charset="0"/>
                <a:ea typeface="Arial Narrow"/>
                <a:cs typeface="Arial Narrow"/>
                <a:sym typeface="Arial Narrow"/>
              </a:rPr>
              <a:t>Sinovac</a:t>
            </a:r>
            <a:r>
              <a:rPr lang="es-CO" sz="1800" dirty="0">
                <a:solidFill>
                  <a:srgbClr val="C00000"/>
                </a:solidFill>
                <a:latin typeface="Arial Narrow" panose="020B0606020202030204" pitchFamily="34" charset="0"/>
                <a:ea typeface="Arial Narrow"/>
                <a:cs typeface="Arial Narrow"/>
                <a:sym typeface="Arial Narrow"/>
              </a:rPr>
              <a:t>:</a:t>
            </a:r>
            <a:r>
              <a:rPr lang="es-CO" sz="1800" dirty="0">
                <a:solidFill>
                  <a:srgbClr val="4472C4"/>
                </a:solidFill>
                <a:latin typeface="Arial Narrow" panose="020B0606020202030204" pitchFamily="34" charset="0"/>
                <a:ea typeface="Arial Narrow"/>
                <a:cs typeface="Arial Narrow"/>
                <a:sym typeface="Arial Narrow"/>
              </a:rPr>
              <a:t> </a:t>
            </a:r>
            <a:r>
              <a:rPr lang="es-CO" sz="1800" dirty="0">
                <a:solidFill>
                  <a:srgbClr val="002060"/>
                </a:solidFill>
                <a:latin typeface="Arial Narrow" panose="020B0606020202030204" pitchFamily="34" charset="0"/>
                <a:sym typeface="Arial Narrow"/>
              </a:rPr>
              <a:t>Do</a:t>
            </a:r>
            <a:r>
              <a:rPr lang="es-CO" sz="1800" dirty="0">
                <a:solidFill>
                  <a:srgbClr val="002060"/>
                </a:solidFill>
                <a:latin typeface="Arial Narrow" panose="020B0606020202030204" pitchFamily="34" charset="0"/>
                <a:ea typeface="Arial Narrow"/>
                <a:cs typeface="Arial Narrow"/>
                <a:sym typeface="Arial Narrow"/>
              </a:rPr>
              <a:t>s dosis que se deben aplicar con un intervalo de 28 días.</a:t>
            </a:r>
            <a:endParaRPr sz="1800" dirty="0">
              <a:solidFill>
                <a:srgbClr val="002060"/>
              </a:solidFill>
              <a:latin typeface="Arial Narrow" panose="020B0606020202030204" pitchFamily="34" charset="0"/>
              <a:ea typeface="Times New Roman"/>
              <a:cs typeface="Times New Roman"/>
              <a:sym typeface="Times New Roman"/>
            </a:endParaRPr>
          </a:p>
          <a:p>
            <a:pPr marL="285750" marR="144145" lvl="0" indent="-285750" algn="just" rtl="0"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Pts val="1800"/>
              <a:buFont typeface="Wingdings" panose="05000000000000000000" pitchFamily="2" charset="2"/>
              <a:buChar char="q"/>
            </a:pPr>
            <a:r>
              <a:rPr lang="es-CO" sz="1800" dirty="0">
                <a:solidFill>
                  <a:srgbClr val="C00000"/>
                </a:solidFill>
                <a:latin typeface="Arial Narrow" panose="020B0606020202030204" pitchFamily="34" charset="0"/>
                <a:ea typeface="Arial Narrow"/>
                <a:cs typeface="Arial Narrow"/>
                <a:sym typeface="Arial Narrow"/>
              </a:rPr>
              <a:t>Oxford-AstraZeneca:</a:t>
            </a:r>
            <a:r>
              <a:rPr lang="es-CO" sz="1800" dirty="0">
                <a:solidFill>
                  <a:srgbClr val="4472C4"/>
                </a:solidFill>
                <a:latin typeface="Arial Narrow" panose="020B0606020202030204" pitchFamily="34" charset="0"/>
                <a:ea typeface="Arial Narrow"/>
                <a:cs typeface="Arial Narrow"/>
                <a:sym typeface="Arial Narrow"/>
              </a:rPr>
              <a:t> </a:t>
            </a:r>
            <a:r>
              <a:rPr lang="es-CO" sz="1800" dirty="0">
                <a:solidFill>
                  <a:srgbClr val="002060"/>
                </a:solidFill>
                <a:latin typeface="Arial Narrow" panose="020B0606020202030204" pitchFamily="34" charset="0"/>
                <a:sym typeface="Arial Narrow"/>
              </a:rPr>
              <a:t>Dos</a:t>
            </a:r>
            <a:r>
              <a:rPr lang="es-CO" sz="1800" dirty="0">
                <a:solidFill>
                  <a:srgbClr val="002060"/>
                </a:solidFill>
                <a:latin typeface="Arial Narrow" panose="020B0606020202030204" pitchFamily="34" charset="0"/>
                <a:ea typeface="Arial Narrow"/>
                <a:cs typeface="Arial Narrow"/>
                <a:sym typeface="Arial Narrow"/>
              </a:rPr>
              <a:t> dosis que se deben ser aplicar con un intervalo de 12 semanas.</a:t>
            </a:r>
            <a:endParaRPr sz="1800" dirty="0">
              <a:solidFill>
                <a:srgbClr val="002060"/>
              </a:solidFill>
              <a:latin typeface="Arial Narrow" panose="020B0606020202030204" pitchFamily="34" charset="0"/>
              <a:ea typeface="Times New Roman"/>
              <a:cs typeface="Times New Roman"/>
              <a:sym typeface="Times New Roman"/>
            </a:endParaRPr>
          </a:p>
          <a:p>
            <a:pPr marL="285750" marR="144145" lvl="0" indent="-285750" algn="just" rtl="0"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Pts val="1800"/>
              <a:buFont typeface="Wingdings" panose="05000000000000000000" pitchFamily="2" charset="2"/>
              <a:buChar char="q"/>
            </a:pPr>
            <a:r>
              <a:rPr lang="es-CO" sz="1800" dirty="0">
                <a:solidFill>
                  <a:srgbClr val="C00000"/>
                </a:solidFill>
                <a:latin typeface="Arial Narrow" panose="020B0606020202030204" pitchFamily="34" charset="0"/>
                <a:ea typeface="Arial Narrow"/>
                <a:cs typeface="Arial Narrow"/>
                <a:sym typeface="Arial Narrow"/>
              </a:rPr>
              <a:t>Janssen:</a:t>
            </a:r>
            <a:r>
              <a:rPr lang="es-CO" sz="1800" dirty="0">
                <a:solidFill>
                  <a:srgbClr val="4472C4"/>
                </a:solidFill>
                <a:latin typeface="Arial Narrow" panose="020B0606020202030204" pitchFamily="34" charset="0"/>
                <a:ea typeface="Arial Narrow"/>
                <a:cs typeface="Arial Narrow"/>
                <a:sym typeface="Arial Narrow"/>
              </a:rPr>
              <a:t> </a:t>
            </a:r>
            <a:r>
              <a:rPr lang="es-CO" sz="1800" dirty="0">
                <a:solidFill>
                  <a:srgbClr val="002060"/>
                </a:solidFill>
                <a:latin typeface="Arial Narrow" panose="020B0606020202030204" pitchFamily="34" charset="0"/>
                <a:ea typeface="Arial Narrow"/>
                <a:cs typeface="Arial Narrow"/>
                <a:sym typeface="Arial Narrow"/>
              </a:rPr>
              <a:t>Dosis única.</a:t>
            </a:r>
            <a:endParaRPr sz="1800" dirty="0">
              <a:solidFill>
                <a:srgbClr val="002060"/>
              </a:solidFill>
              <a:latin typeface="Arial Narrow" panose="020B0606020202030204" pitchFamily="34" charset="0"/>
              <a:ea typeface="Arial Narrow"/>
              <a:cs typeface="Arial Narrow"/>
              <a:sym typeface="Arial Narrow"/>
            </a:endParaRPr>
          </a:p>
        </p:txBody>
      </p:sp>
      <p:sp>
        <p:nvSpPr>
          <p:cNvPr id="1183" name="Google Shape;1183;p43"/>
          <p:cNvSpPr/>
          <p:nvPr/>
        </p:nvSpPr>
        <p:spPr>
          <a:xfrm>
            <a:off x="1009103" y="4362719"/>
            <a:ext cx="10425336" cy="1261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 b="1" dirty="0">
                <a:solidFill>
                  <a:srgbClr val="002060"/>
                </a:solidFill>
                <a:latin typeface="Arial Narrow" panose="020B0606020202030204" pitchFamily="34" charset="0"/>
                <a:sym typeface="Arial"/>
              </a:rPr>
              <a:t>Nivel de eficacia que la OMS requiere para poder recomendar una vacuna contra el COVID-19:</a:t>
            </a:r>
            <a:endParaRPr sz="1800" dirty="0">
              <a:solidFill>
                <a:srgbClr val="002060"/>
              </a:solidFill>
              <a:latin typeface="Arial Narrow" panose="020B0606020202030204" pitchFamily="34" charset="0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2060"/>
              </a:solidFill>
              <a:latin typeface="Arial Narrow" panose="020B0606020202030204" pitchFamily="34" charset="0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000" u="sng" dirty="0">
                <a:solidFill>
                  <a:srgbClr val="002060"/>
                </a:solidFill>
                <a:latin typeface="Arial Narrow" panose="020B0606020202030204" pitchFamily="34" charset="0"/>
                <a:sym typeface="Arial"/>
              </a:rPr>
              <a:t>Preferida:</a:t>
            </a:r>
            <a:r>
              <a:rPr lang="es-CO" sz="2000" dirty="0">
                <a:solidFill>
                  <a:srgbClr val="002060"/>
                </a:solidFill>
                <a:latin typeface="Arial Narrow" panose="020B0606020202030204" pitchFamily="34" charset="0"/>
                <a:sym typeface="Arial"/>
              </a:rPr>
              <a:t> Por lo menos 70% de eficacia en la población base con resultados consistentes en adultos mayores</a:t>
            </a:r>
            <a:endParaRPr sz="2000" dirty="0">
              <a:solidFill>
                <a:srgbClr val="002060"/>
              </a:solidFill>
              <a:latin typeface="Arial Narrow" panose="020B0606020202030204" pitchFamily="34" charset="0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000" u="sng" dirty="0">
                <a:solidFill>
                  <a:srgbClr val="002060"/>
                </a:solidFill>
                <a:latin typeface="Arial Narrow" panose="020B0606020202030204" pitchFamily="34" charset="0"/>
                <a:sym typeface="Arial"/>
              </a:rPr>
              <a:t>Mínima:</a:t>
            </a:r>
            <a:r>
              <a:rPr lang="es-CO" sz="2000" dirty="0">
                <a:solidFill>
                  <a:srgbClr val="002060"/>
                </a:solidFill>
                <a:latin typeface="Arial Narrow" panose="020B0606020202030204" pitchFamily="34" charset="0"/>
                <a:sym typeface="Arial"/>
              </a:rPr>
              <a:t> Idealmente con una estimación del 50% y con demostración clara de eficacia en la población base.</a:t>
            </a:r>
            <a:endParaRPr sz="20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4159844-3110-4E5F-BC50-16E9D60BEE47}"/>
              </a:ext>
            </a:extLst>
          </p:cNvPr>
          <p:cNvSpPr txBox="1"/>
          <p:nvPr/>
        </p:nvSpPr>
        <p:spPr>
          <a:xfrm>
            <a:off x="1445764" y="3543147"/>
            <a:ext cx="9896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44145" algn="just"/>
            <a:r>
              <a:rPr lang="es-MX" sz="1600" b="1" i="1" dirty="0">
                <a:solidFill>
                  <a:srgbClr val="C00000"/>
                </a:solidFill>
                <a:latin typeface="Arial Narrow" panose="020B0606020202030204" pitchFamily="34" charset="0"/>
                <a:sym typeface="Arial"/>
              </a:rPr>
              <a:t>A la fecha no hay de intercambiabilidad de vacunas ni de aplicación simultanea con otras…</a:t>
            </a:r>
          </a:p>
          <a:p>
            <a:pPr marL="0" marR="144145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600" b="1" i="1" dirty="0">
                <a:solidFill>
                  <a:srgbClr val="C00000"/>
                </a:solidFill>
                <a:latin typeface="Arial Narrow" panose="020B0606020202030204" pitchFamily="34" charset="0"/>
                <a:sym typeface="Arial"/>
              </a:rPr>
              <a:t>Se debe Garantizar dos dosis de la misma vacuna según esquema con la debida oportunidad. </a:t>
            </a:r>
            <a:endParaRPr lang="es-MX" sz="1600" b="1" i="1" dirty="0">
              <a:solidFill>
                <a:srgbClr val="C00000"/>
              </a:solidFill>
              <a:latin typeface="Arial Narrow" panose="020B0606020202030204" pitchFamily="34" charset="0"/>
              <a:sym typeface="Arial"/>
            </a:endParaRPr>
          </a:p>
          <a:p>
            <a:endParaRPr lang="es-CO" sz="16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2" name="Google Shape;1152;p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813" y="398"/>
            <a:ext cx="12191293" cy="6857602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1180;p43">
            <a:extLst>
              <a:ext uri="{FF2B5EF4-FFF2-40B4-BE49-F238E27FC236}">
                <a16:creationId xmlns:a16="http://schemas.microsoft.com/office/drawing/2014/main" id="{7492F40F-F4E6-4578-818F-E737ACFFA656}"/>
              </a:ext>
            </a:extLst>
          </p:cNvPr>
          <p:cNvSpPr txBox="1"/>
          <p:nvPr/>
        </p:nvSpPr>
        <p:spPr>
          <a:xfrm>
            <a:off x="1008308" y="300826"/>
            <a:ext cx="1033350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367E"/>
              </a:buClr>
              <a:buSzPts val="3200"/>
              <a:buFont typeface="Arial Narrow"/>
              <a:buNone/>
            </a:pPr>
            <a:r>
              <a:rPr lang="es-CO" sz="3200" b="1" i="0" u="none" strike="noStrike" cap="none" dirty="0">
                <a:solidFill>
                  <a:srgbClr val="12367E"/>
                </a:solidFill>
                <a:latin typeface="Arial Narrow"/>
                <a:ea typeface="Arial Narrow"/>
                <a:cs typeface="Arial Narrow"/>
                <a:sym typeface="Arial Narrow"/>
              </a:rPr>
              <a:t>Ruta proyectada de vacunación contra el COVID-19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367E"/>
              </a:buClr>
              <a:buSzPts val="3200"/>
              <a:buFont typeface="Arial Narrow"/>
              <a:buNone/>
            </a:pPr>
            <a:r>
              <a:rPr lang="es-CO" sz="3200" b="1" dirty="0">
                <a:solidFill>
                  <a:srgbClr val="12367E"/>
                </a:solidFill>
                <a:latin typeface="Arial Narrow"/>
                <a:ea typeface="Arial Narrow"/>
                <a:cs typeface="Arial Narrow"/>
                <a:sym typeface="Arial Narrow"/>
              </a:rPr>
              <a:t>por parte del sector privado</a:t>
            </a:r>
            <a:endParaRPr sz="3200" b="1" i="0" u="none" strike="noStrike" cap="none" dirty="0">
              <a:solidFill>
                <a:srgbClr val="12367E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27" name="Google Shape;1181;p43">
            <a:extLst>
              <a:ext uri="{FF2B5EF4-FFF2-40B4-BE49-F238E27FC236}">
                <a16:creationId xmlns:a16="http://schemas.microsoft.com/office/drawing/2014/main" id="{D34E0CA9-7C75-41FB-9A5F-CE0850324A52}"/>
              </a:ext>
            </a:extLst>
          </p:cNvPr>
          <p:cNvCxnSpPr/>
          <p:nvPr/>
        </p:nvCxnSpPr>
        <p:spPr>
          <a:xfrm>
            <a:off x="920672" y="-225375"/>
            <a:ext cx="0" cy="1424400"/>
          </a:xfrm>
          <a:prstGeom prst="straightConnector1">
            <a:avLst/>
          </a:prstGeom>
          <a:noFill/>
          <a:ln w="28575" cap="flat" cmpd="sng">
            <a:solidFill>
              <a:srgbClr val="12367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7" name="CuadroTexto 96">
            <a:extLst>
              <a:ext uri="{FF2B5EF4-FFF2-40B4-BE49-F238E27FC236}">
                <a16:creationId xmlns:a16="http://schemas.microsoft.com/office/drawing/2014/main" id="{9BDFCFFB-5783-4D89-A075-1DC56856D202}"/>
              </a:ext>
            </a:extLst>
          </p:cNvPr>
          <p:cNvSpPr txBox="1"/>
          <p:nvPr/>
        </p:nvSpPr>
        <p:spPr>
          <a:xfrm>
            <a:off x="-901420" y="2369968"/>
            <a:ext cx="31918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2060"/>
              </a:buClr>
              <a:buAutoNum type="arabicPeriod"/>
            </a:pPr>
            <a:endParaRPr lang="es-ES" sz="18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342900" indent="-342900">
              <a:buClr>
                <a:srgbClr val="002060"/>
              </a:buClr>
              <a:buAutoNum type="arabicPeriod"/>
            </a:pPr>
            <a:endParaRPr lang="es-CO" sz="18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342900" indent="-342900">
              <a:buClr>
                <a:srgbClr val="002060"/>
              </a:buClr>
              <a:buAutoNum type="arabicPeriod"/>
            </a:pPr>
            <a:endParaRPr lang="es-ES" sz="18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101" name="Grupo 100">
            <a:extLst>
              <a:ext uri="{FF2B5EF4-FFF2-40B4-BE49-F238E27FC236}">
                <a16:creationId xmlns:a16="http://schemas.microsoft.com/office/drawing/2014/main" id="{BD77BB31-2142-4F3E-B684-5DDE082439A9}"/>
              </a:ext>
            </a:extLst>
          </p:cNvPr>
          <p:cNvGrpSpPr/>
          <p:nvPr/>
        </p:nvGrpSpPr>
        <p:grpSpPr>
          <a:xfrm>
            <a:off x="3212673" y="1846554"/>
            <a:ext cx="5380911" cy="4547237"/>
            <a:chOff x="2938227" y="1254016"/>
            <a:chExt cx="6318889" cy="5389446"/>
          </a:xfrm>
        </p:grpSpPr>
        <p:sp>
          <p:nvSpPr>
            <p:cNvPr id="137" name="Rectángulo: esquinas redondeadas 7">
              <a:extLst>
                <a:ext uri="{FF2B5EF4-FFF2-40B4-BE49-F238E27FC236}">
                  <a16:creationId xmlns:a16="http://schemas.microsoft.com/office/drawing/2014/main" id="{4C0455B8-89E5-4BC6-BC71-22C12213A69D}"/>
                </a:ext>
              </a:extLst>
            </p:cNvPr>
            <p:cNvSpPr/>
            <p:nvPr/>
          </p:nvSpPr>
          <p:spPr>
            <a:xfrm>
              <a:off x="2938227" y="1254016"/>
              <a:ext cx="6318889" cy="814981"/>
            </a:xfrm>
            <a:prstGeom prst="roundRect">
              <a:avLst>
                <a:gd name="adj" fmla="val 50000"/>
              </a:avLst>
            </a:prstGeom>
            <a:noFill/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8" name="Rectángulo: esquinas redondeadas 7">
              <a:extLst>
                <a:ext uri="{FF2B5EF4-FFF2-40B4-BE49-F238E27FC236}">
                  <a16:creationId xmlns:a16="http://schemas.microsoft.com/office/drawing/2014/main" id="{5BA19B81-F476-497A-AD0F-27074D011F29}"/>
                </a:ext>
              </a:extLst>
            </p:cNvPr>
            <p:cNvSpPr/>
            <p:nvPr/>
          </p:nvSpPr>
          <p:spPr>
            <a:xfrm>
              <a:off x="2938228" y="4152918"/>
              <a:ext cx="6318887" cy="1315887"/>
            </a:xfrm>
            <a:prstGeom prst="roundRect">
              <a:avLst>
                <a:gd name="adj" fmla="val 50000"/>
              </a:avLst>
            </a:prstGeom>
            <a:noFill/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9" name="Rectángulo: esquinas redondeadas 7">
              <a:extLst>
                <a:ext uri="{FF2B5EF4-FFF2-40B4-BE49-F238E27FC236}">
                  <a16:creationId xmlns:a16="http://schemas.microsoft.com/office/drawing/2014/main" id="{27C7AE40-FBE0-43C5-BF2C-3CF240F08D6F}"/>
                </a:ext>
              </a:extLst>
            </p:cNvPr>
            <p:cNvSpPr/>
            <p:nvPr/>
          </p:nvSpPr>
          <p:spPr>
            <a:xfrm>
              <a:off x="2938227" y="5828481"/>
              <a:ext cx="6318887" cy="814981"/>
            </a:xfrm>
            <a:prstGeom prst="roundRect">
              <a:avLst>
                <a:gd name="adj" fmla="val 50000"/>
              </a:avLst>
            </a:prstGeom>
            <a:noFill/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0" name="Rectángulo: esquinas redondeadas 7">
              <a:extLst>
                <a:ext uri="{FF2B5EF4-FFF2-40B4-BE49-F238E27FC236}">
                  <a16:creationId xmlns:a16="http://schemas.microsoft.com/office/drawing/2014/main" id="{C5031F26-A8C9-41E3-9544-EE3B9FA5220E}"/>
                </a:ext>
              </a:extLst>
            </p:cNvPr>
            <p:cNvSpPr/>
            <p:nvPr/>
          </p:nvSpPr>
          <p:spPr>
            <a:xfrm>
              <a:off x="2938227" y="2489454"/>
              <a:ext cx="6318888" cy="1315887"/>
            </a:xfrm>
            <a:prstGeom prst="roundRect">
              <a:avLst>
                <a:gd name="adj" fmla="val 50000"/>
              </a:avLst>
            </a:prstGeom>
            <a:noFill/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21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41" name="Straight Arrow Connector 16">
              <a:extLst>
                <a:ext uri="{FF2B5EF4-FFF2-40B4-BE49-F238E27FC236}">
                  <a16:creationId xmlns:a16="http://schemas.microsoft.com/office/drawing/2014/main" id="{B3F40562-FC1D-4B41-BE70-19CE33C6D873}"/>
                </a:ext>
              </a:extLst>
            </p:cNvPr>
            <p:cNvCxnSpPr>
              <a:cxnSpLocks/>
              <a:stCxn id="137" idx="2"/>
              <a:endCxn id="140" idx="0"/>
            </p:cNvCxnSpPr>
            <p:nvPr/>
          </p:nvCxnSpPr>
          <p:spPr>
            <a:xfrm>
              <a:off x="6097671" y="2068997"/>
              <a:ext cx="0" cy="420457"/>
            </a:xfrm>
            <a:prstGeom prst="straightConnector1">
              <a:avLst/>
            </a:prstGeom>
            <a:noFill/>
            <a:ln w="38100" cap="flat" cmpd="sng" algn="ctr">
              <a:solidFill>
                <a:srgbClr val="FFFFFF">
                  <a:lumMod val="85000"/>
                </a:srgbClr>
              </a:solidFill>
              <a:prstDash val="sysDash"/>
              <a:miter lim="800000"/>
              <a:headEnd type="oval"/>
              <a:tailEnd type="oval"/>
            </a:ln>
            <a:effectLst/>
          </p:spPr>
        </p:cxnSp>
        <p:cxnSp>
          <p:nvCxnSpPr>
            <p:cNvPr id="142" name="Straight Connector 22">
              <a:extLst>
                <a:ext uri="{FF2B5EF4-FFF2-40B4-BE49-F238E27FC236}">
                  <a16:creationId xmlns:a16="http://schemas.microsoft.com/office/drawing/2014/main" id="{411B025A-87DD-443B-A6C4-638313E65BF4}"/>
                </a:ext>
              </a:extLst>
            </p:cNvPr>
            <p:cNvCxnSpPr>
              <a:cxnSpLocks/>
              <a:stCxn id="140" idx="2"/>
              <a:endCxn id="138" idx="0"/>
            </p:cNvCxnSpPr>
            <p:nvPr/>
          </p:nvCxnSpPr>
          <p:spPr>
            <a:xfrm>
              <a:off x="6097672" y="3805340"/>
              <a:ext cx="0" cy="347577"/>
            </a:xfrm>
            <a:prstGeom prst="line">
              <a:avLst/>
            </a:prstGeom>
            <a:noFill/>
            <a:ln w="38100" cap="flat" cmpd="sng" algn="ctr">
              <a:solidFill>
                <a:srgbClr val="FFFFFF">
                  <a:lumMod val="85000"/>
                </a:srgbClr>
              </a:solidFill>
              <a:prstDash val="sysDash"/>
              <a:miter lim="800000"/>
            </a:ln>
            <a:effectLst/>
          </p:spPr>
        </p:cxnSp>
        <p:cxnSp>
          <p:nvCxnSpPr>
            <p:cNvPr id="143" name="Straight Arrow Connector 26">
              <a:extLst>
                <a:ext uri="{FF2B5EF4-FFF2-40B4-BE49-F238E27FC236}">
                  <a16:creationId xmlns:a16="http://schemas.microsoft.com/office/drawing/2014/main" id="{B5DAE162-D398-4C9A-8B64-F43523122DB2}"/>
                </a:ext>
              </a:extLst>
            </p:cNvPr>
            <p:cNvCxnSpPr>
              <a:cxnSpLocks/>
              <a:stCxn id="138" idx="2"/>
              <a:endCxn id="139" idx="0"/>
            </p:cNvCxnSpPr>
            <p:nvPr/>
          </p:nvCxnSpPr>
          <p:spPr>
            <a:xfrm flipH="1">
              <a:off x="6097670" y="5468804"/>
              <a:ext cx="1" cy="359677"/>
            </a:xfrm>
            <a:prstGeom prst="straightConnector1">
              <a:avLst/>
            </a:prstGeom>
            <a:noFill/>
            <a:ln w="38100" cap="flat" cmpd="sng" algn="ctr">
              <a:solidFill>
                <a:srgbClr val="FFFFFF">
                  <a:lumMod val="85000"/>
                </a:srgbClr>
              </a:solidFill>
              <a:prstDash val="sysDash"/>
              <a:miter lim="800000"/>
              <a:headEnd type="oval"/>
              <a:tailEnd type="oval"/>
            </a:ln>
            <a:effectLst/>
          </p:spPr>
        </p:cxnSp>
        <p:sp>
          <p:nvSpPr>
            <p:cNvPr id="144" name="TextBox 29">
              <a:extLst>
                <a:ext uri="{FF2B5EF4-FFF2-40B4-BE49-F238E27FC236}">
                  <a16:creationId xmlns:a16="http://schemas.microsoft.com/office/drawing/2014/main" id="{67051F63-3CB6-456E-9FF3-103201FDBD40}"/>
                </a:ext>
              </a:extLst>
            </p:cNvPr>
            <p:cNvSpPr txBox="1"/>
            <p:nvPr/>
          </p:nvSpPr>
          <p:spPr>
            <a:xfrm>
              <a:off x="3345354" y="1460878"/>
              <a:ext cx="5501294" cy="401259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217">
                <a:buClrTx/>
              </a:pPr>
              <a:r>
                <a:rPr lang="es-ES" sz="1600" kern="1200" dirty="0">
                  <a:solidFill>
                    <a:srgbClr val="002060"/>
                  </a:solidFill>
                  <a:latin typeface="Arial Narrow" panose="020B0606020202030204" pitchFamily="34" charset="0"/>
                  <a:ea typeface="League Spartan" charset="0"/>
                  <a:cs typeface="Poppins SemiBold" pitchFamily="2" charset="77"/>
                </a:rPr>
                <a:t>1. </a:t>
              </a:r>
              <a:r>
                <a:rPr lang="es-ES" sz="1600" b="1" kern="1200" dirty="0">
                  <a:solidFill>
                    <a:srgbClr val="002060"/>
                  </a:solidFill>
                  <a:latin typeface="Arial Narrow" panose="020B0606020202030204" pitchFamily="34" charset="0"/>
                  <a:ea typeface="League Spartan" charset="0"/>
                  <a:cs typeface="Poppins SemiBold" pitchFamily="2" charset="77"/>
                </a:rPr>
                <a:t>Verificar aprobación </a:t>
              </a:r>
              <a:r>
                <a:rPr lang="es-ES" sz="1600" kern="1200" dirty="0">
                  <a:solidFill>
                    <a:srgbClr val="002060"/>
                  </a:solidFill>
                  <a:latin typeface="Arial Narrow" panose="020B0606020202030204" pitchFamily="34" charset="0"/>
                  <a:ea typeface="League Spartan" charset="0"/>
                  <a:cs typeface="Poppins SemiBold" pitchFamily="2" charset="77"/>
                </a:rPr>
                <a:t>de la vacuna  por parte del INVIMA.</a:t>
              </a:r>
            </a:p>
          </p:txBody>
        </p:sp>
        <p:sp>
          <p:nvSpPr>
            <p:cNvPr id="145" name="TextBox 29">
              <a:extLst>
                <a:ext uri="{FF2B5EF4-FFF2-40B4-BE49-F238E27FC236}">
                  <a16:creationId xmlns:a16="http://schemas.microsoft.com/office/drawing/2014/main" id="{5AB25624-F4B9-4AE1-B70E-CAD95427BD44}"/>
                </a:ext>
              </a:extLst>
            </p:cNvPr>
            <p:cNvSpPr txBox="1"/>
            <p:nvPr/>
          </p:nvSpPr>
          <p:spPr>
            <a:xfrm>
              <a:off x="3155806" y="2546088"/>
              <a:ext cx="5871214" cy="1231212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914217">
                <a:buClrTx/>
              </a:pPr>
              <a:r>
                <a:rPr lang="es-ES" sz="1600" kern="1200" dirty="0">
                  <a:solidFill>
                    <a:srgbClr val="002060"/>
                  </a:solidFill>
                  <a:latin typeface="Arial Narrow" panose="020B0606020202030204" pitchFamily="34" charset="0"/>
                  <a:ea typeface="League Spartan" charset="0"/>
                  <a:cs typeface="Poppins SemiBold" pitchFamily="2" charset="77"/>
                </a:rPr>
                <a:t>2. Realizar </a:t>
              </a:r>
              <a:r>
                <a:rPr lang="es-ES" sz="1600" b="1" kern="1200" dirty="0">
                  <a:solidFill>
                    <a:srgbClr val="002060"/>
                  </a:solidFill>
                  <a:latin typeface="Arial Narrow" panose="020B0606020202030204" pitchFamily="34" charset="0"/>
                  <a:ea typeface="League Spartan" charset="0"/>
                  <a:cs typeface="Poppins SemiBold" pitchFamily="2" charset="77"/>
                </a:rPr>
                <a:t>proceso de adquisición cuantificando esquemas completos</a:t>
              </a:r>
              <a:r>
                <a:rPr lang="es-ES" sz="1600" kern="1200" dirty="0">
                  <a:solidFill>
                    <a:srgbClr val="002060"/>
                  </a:solidFill>
                  <a:latin typeface="Arial Narrow" panose="020B0606020202030204" pitchFamily="34" charset="0"/>
                  <a:ea typeface="League Spartan" charset="0"/>
                  <a:cs typeface="Poppins SemiBold" pitchFamily="2" charset="77"/>
                </a:rPr>
                <a:t> para la población. La población que se vacune libremente de manera particular debe completar el esquema con la misma vacuna.</a:t>
              </a:r>
            </a:p>
          </p:txBody>
        </p:sp>
        <p:sp>
          <p:nvSpPr>
            <p:cNvPr id="146" name="TextBox 29">
              <a:extLst>
                <a:ext uri="{FF2B5EF4-FFF2-40B4-BE49-F238E27FC236}">
                  <a16:creationId xmlns:a16="http://schemas.microsoft.com/office/drawing/2014/main" id="{E652AF29-3D95-4175-8287-3A2415B7E059}"/>
                </a:ext>
              </a:extLst>
            </p:cNvPr>
            <p:cNvSpPr txBox="1"/>
            <p:nvPr/>
          </p:nvSpPr>
          <p:spPr>
            <a:xfrm>
              <a:off x="3310682" y="4335964"/>
              <a:ext cx="5796253" cy="949792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914217">
                <a:buClrTx/>
              </a:pPr>
              <a:r>
                <a:rPr lang="es-ES" sz="1600" kern="1200" dirty="0">
                  <a:solidFill>
                    <a:srgbClr val="002060"/>
                  </a:solidFill>
                  <a:latin typeface="Arial Narrow" panose="020B0606020202030204" pitchFamily="34" charset="0"/>
                  <a:ea typeface="League Spartan" charset="0"/>
                  <a:cs typeface="Poppins SemiBold" pitchFamily="2" charset="77"/>
                </a:rPr>
                <a:t>3. Contar con la </a:t>
              </a:r>
              <a:r>
                <a:rPr lang="es-ES" sz="1600" b="1" kern="1200" dirty="0">
                  <a:solidFill>
                    <a:srgbClr val="002060"/>
                  </a:solidFill>
                  <a:latin typeface="Arial Narrow" panose="020B0606020202030204" pitchFamily="34" charset="0"/>
                  <a:ea typeface="League Spartan" charset="0"/>
                  <a:cs typeface="Poppins SemiBold" pitchFamily="2" charset="77"/>
                </a:rPr>
                <a:t>habilitación del servicios de vacunación o contratos con prestadores públicos o privados </a:t>
              </a:r>
              <a:r>
                <a:rPr lang="es-ES" sz="1600" kern="1200" dirty="0">
                  <a:solidFill>
                    <a:srgbClr val="002060"/>
                  </a:solidFill>
                  <a:latin typeface="Arial Narrow" panose="020B0606020202030204" pitchFamily="34" charset="0"/>
                  <a:ea typeface="League Spartan" charset="0"/>
                  <a:cs typeface="Poppins SemiBold" pitchFamily="2" charset="77"/>
                </a:rPr>
                <a:t>de </a:t>
              </a:r>
              <a:r>
                <a:rPr lang="es-ES" sz="1600" b="1" kern="1200" dirty="0">
                  <a:solidFill>
                    <a:srgbClr val="002060"/>
                  </a:solidFill>
                  <a:latin typeface="Arial Narrow" panose="020B0606020202030204" pitchFamily="34" charset="0"/>
                  <a:ea typeface="League Spartan" charset="0"/>
                  <a:cs typeface="Poppins SemiBold" pitchFamily="2" charset="77"/>
                </a:rPr>
                <a:t>acuerdo con los lineamientos establecidos </a:t>
              </a:r>
              <a:r>
                <a:rPr lang="es-ES" sz="1600" kern="1200" dirty="0">
                  <a:solidFill>
                    <a:srgbClr val="002060"/>
                  </a:solidFill>
                  <a:latin typeface="Arial Narrow" panose="020B0606020202030204" pitchFamily="34" charset="0"/>
                  <a:ea typeface="League Spartan" charset="0"/>
                  <a:cs typeface="Poppins SemiBold" pitchFamily="2" charset="77"/>
                </a:rPr>
                <a:t>por el MSPS.</a:t>
              </a:r>
            </a:p>
          </p:txBody>
        </p:sp>
        <p:sp>
          <p:nvSpPr>
            <p:cNvPr id="147" name="TextBox 29">
              <a:extLst>
                <a:ext uri="{FF2B5EF4-FFF2-40B4-BE49-F238E27FC236}">
                  <a16:creationId xmlns:a16="http://schemas.microsoft.com/office/drawing/2014/main" id="{C3AA912E-F7CF-40C5-A900-34F8248B120C}"/>
                </a:ext>
              </a:extLst>
            </p:cNvPr>
            <p:cNvSpPr txBox="1"/>
            <p:nvPr/>
          </p:nvSpPr>
          <p:spPr>
            <a:xfrm>
              <a:off x="3310681" y="5889432"/>
              <a:ext cx="5388582" cy="693083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914217">
                <a:buClrTx/>
              </a:pPr>
              <a:r>
                <a:rPr lang="es-ES" sz="1600" kern="1200" dirty="0">
                  <a:solidFill>
                    <a:srgbClr val="002060"/>
                  </a:solidFill>
                  <a:latin typeface="Arial Narrow" panose="020B0606020202030204" pitchFamily="34" charset="0"/>
                  <a:ea typeface="League Spartan" charset="0"/>
                  <a:cs typeface="Poppins SemiBold" pitchFamily="2" charset="77"/>
                </a:rPr>
                <a:t>4. Seguir la ruta establecida por el MSPS </a:t>
              </a:r>
            </a:p>
            <a:p>
              <a:pPr algn="ctr" defTabSz="914217">
                <a:buClrTx/>
              </a:pPr>
              <a:r>
                <a:rPr lang="es-ES" sz="1600" kern="1200" dirty="0">
                  <a:solidFill>
                    <a:srgbClr val="002060"/>
                  </a:solidFill>
                  <a:latin typeface="Arial Narrow" panose="020B0606020202030204" pitchFamily="34" charset="0"/>
                  <a:ea typeface="League Spartan" charset="0"/>
                  <a:cs typeface="Poppins SemiBold" pitchFamily="2" charset="77"/>
                </a:rPr>
                <a:t>para la aplicación del biológico.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987</Words>
  <Application>Microsoft Office PowerPoint</Application>
  <PresentationFormat>Panorámica</PresentationFormat>
  <Paragraphs>343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25" baseType="lpstr">
      <vt:lpstr>Arial</vt:lpstr>
      <vt:lpstr>Arial Narrow</vt:lpstr>
      <vt:lpstr>Avenir</vt:lpstr>
      <vt:lpstr>Calibri</vt:lpstr>
      <vt:lpstr>Century Gothic</vt:lpstr>
      <vt:lpstr>League Spartan</vt:lpstr>
      <vt:lpstr>Poppins</vt:lpstr>
      <vt:lpstr>Poppins SemiBold</vt:lpstr>
      <vt:lpstr>PT Sans</vt:lpstr>
      <vt:lpstr>Times New Roman</vt:lpstr>
      <vt:lpstr>Wingdings</vt:lpstr>
      <vt:lpstr>Work Sans</vt:lpstr>
      <vt:lpstr>Tema1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Oscar Rodriguez</dc:creator>
  <cp:lastModifiedBy>Teana Zapata Jaramillo</cp:lastModifiedBy>
  <cp:revision>14</cp:revision>
  <cp:lastPrinted>2021-04-07T14:42:34Z</cp:lastPrinted>
  <dcterms:modified xsi:type="dcterms:W3CDTF">2021-04-07T14:43:12Z</dcterms:modified>
</cp:coreProperties>
</file>