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28"/>
  </p:notesMasterIdLst>
  <p:sldIdLst>
    <p:sldId id="311" r:id="rId3"/>
    <p:sldId id="257" r:id="rId4"/>
    <p:sldId id="260" r:id="rId5"/>
    <p:sldId id="301" r:id="rId6"/>
    <p:sldId id="258" r:id="rId7"/>
    <p:sldId id="297" r:id="rId8"/>
    <p:sldId id="298" r:id="rId9"/>
    <p:sldId id="291" r:id="rId10"/>
    <p:sldId id="264" r:id="rId11"/>
    <p:sldId id="287" r:id="rId12"/>
    <p:sldId id="308" r:id="rId13"/>
    <p:sldId id="310" r:id="rId14"/>
    <p:sldId id="288" r:id="rId15"/>
    <p:sldId id="273" r:id="rId16"/>
    <p:sldId id="307" r:id="rId17"/>
    <p:sldId id="315" r:id="rId18"/>
    <p:sldId id="314" r:id="rId19"/>
    <p:sldId id="290" r:id="rId20"/>
    <p:sldId id="289" r:id="rId21"/>
    <p:sldId id="312" r:id="rId22"/>
    <p:sldId id="285" r:id="rId23"/>
    <p:sldId id="294" r:id="rId24"/>
    <p:sldId id="293" r:id="rId25"/>
    <p:sldId id="295" r:id="rId26"/>
    <p:sldId id="280"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1pBhessobsQfVf+vkeDmTxvGW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ul Buitrago Arias" initials="" lastIdx="4" clrIdx="0"/>
  <p:cmAuthor id="1" name="Raul Buitrago Arias" initials="RBA" lastIdx="4" clrIdx="1"/>
  <p:cmAuthor id="2" name="Paola Alejandra Cala Ortiz" initials="PACO" lastIdx="3" clrIdx="2">
    <p:extLst>
      <p:ext uri="{19B8F6BF-5375-455C-9EA6-DF929625EA0E}">
        <p15:presenceInfo xmlns:p15="http://schemas.microsoft.com/office/powerpoint/2012/main" userId="Paola Alejandra Cala Ort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3792" autoAdjust="0"/>
  </p:normalViewPr>
  <p:slideViewPr>
    <p:cSldViewPr snapToGrid="0">
      <p:cViewPr varScale="1">
        <p:scale>
          <a:sx n="113" d="100"/>
          <a:sy n="113" d="100"/>
        </p:scale>
        <p:origin x="701" y="91"/>
      </p:cViewPr>
      <p:guideLst>
        <p:guide orient="horz" pos="2160"/>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ebotiva\Downloads\Empleo_Pobrez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PIB!$B$1</c:f>
              <c:strCache>
                <c:ptCount val="1"/>
                <c:pt idx="0">
                  <c:v>Indice </c:v>
                </c:pt>
              </c:strCache>
            </c:strRef>
          </c:tx>
          <c:spPr>
            <a:ln w="31750" cap="rnd">
              <a:solidFill>
                <a:srgbClr val="00B0F0"/>
              </a:solidFill>
              <a:round/>
            </a:ln>
            <a:effectLst/>
          </c:spPr>
          <c:marker>
            <c:symbol val="circle"/>
            <c:size val="5"/>
            <c:spPr>
              <a:solidFill>
                <a:srgbClr val="00B0F0"/>
              </a:solidFill>
              <a:ln w="9525">
                <a:solidFill>
                  <a:srgbClr val="00B0F0"/>
                </a:solidFill>
              </a:ln>
              <a:effectLst/>
            </c:spPr>
          </c:marker>
          <c:dPt>
            <c:idx val="1"/>
            <c:marker>
              <c:symbol val="circle"/>
              <c:size val="5"/>
              <c:spPr>
                <a:solidFill>
                  <a:srgbClr val="00B0F0"/>
                </a:solidFill>
                <a:ln w="12700">
                  <a:solidFill>
                    <a:srgbClr val="00B0F0"/>
                  </a:solidFill>
                </a:ln>
                <a:effectLst/>
              </c:spPr>
            </c:marker>
            <c:bubble3D val="0"/>
            <c:extLst>
              <c:ext xmlns:c16="http://schemas.microsoft.com/office/drawing/2014/chart" uri="{C3380CC4-5D6E-409C-BE32-E72D297353CC}">
                <c16:uniqueId val="{00000000-A989-FE4E-9CD4-EF80E7CD0823}"/>
              </c:ext>
            </c:extLst>
          </c:dPt>
          <c:dLbls>
            <c:dLbl>
              <c:idx val="5"/>
              <c:tx>
                <c:rich>
                  <a:bodyPr/>
                  <a:lstStyle/>
                  <a:p>
                    <a:r>
                      <a:rPr lang="en-US" baseline="0"/>
                      <a:t> </a:t>
                    </a:r>
                    <a:fld id="{C4D58044-266E-6948-AB23-22C572D1ED1D}" type="VALUE">
                      <a:rPr lang="en-US" baseline="0"/>
                      <a:pPr/>
                      <a:t>[VALOR]</a:t>
                    </a:fld>
                    <a:endParaRPr lang="en-US" baseline="0"/>
                  </a:p>
                </c:rich>
              </c:tx>
              <c:dLblPos val="t"/>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989-FE4E-9CD4-EF80E7CD082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PIB!$A$2:$A$7</c:f>
              <c:strCache>
                <c:ptCount val="6"/>
                <c:pt idx="0">
                  <c:v>I-2020</c:v>
                </c:pt>
                <c:pt idx="1">
                  <c:v>II-2020</c:v>
                </c:pt>
                <c:pt idx="2">
                  <c:v>III-2020</c:v>
                </c:pt>
                <c:pt idx="3">
                  <c:v>IV-2020</c:v>
                </c:pt>
                <c:pt idx="4">
                  <c:v>I-2021</c:v>
                </c:pt>
                <c:pt idx="5">
                  <c:v>II-2021</c:v>
                </c:pt>
              </c:strCache>
            </c:strRef>
          </c:cat>
          <c:val>
            <c:numRef>
              <c:f>PIB!$B$2:$B$7</c:f>
              <c:numCache>
                <c:formatCode>0.0</c:formatCode>
                <c:ptCount val="6"/>
                <c:pt idx="0">
                  <c:v>97.4</c:v>
                </c:pt>
                <c:pt idx="1">
                  <c:v>83</c:v>
                </c:pt>
                <c:pt idx="2">
                  <c:v>91</c:v>
                </c:pt>
                <c:pt idx="3">
                  <c:v>96.6</c:v>
                </c:pt>
                <c:pt idx="4">
                  <c:v>99.4</c:v>
                </c:pt>
                <c:pt idx="5">
                  <c:v>97.1</c:v>
                </c:pt>
              </c:numCache>
            </c:numRef>
          </c:val>
          <c:smooth val="1"/>
          <c:extLst>
            <c:ext xmlns:c16="http://schemas.microsoft.com/office/drawing/2014/chart" uri="{C3380CC4-5D6E-409C-BE32-E72D297353CC}">
              <c16:uniqueId val="{00000002-A989-FE4E-9CD4-EF80E7CD0823}"/>
            </c:ext>
          </c:extLst>
        </c:ser>
        <c:dLbls>
          <c:showLegendKey val="0"/>
          <c:showVal val="0"/>
          <c:showCatName val="0"/>
          <c:showSerName val="0"/>
          <c:showPercent val="0"/>
          <c:showBubbleSize val="0"/>
        </c:dLbls>
        <c:marker val="1"/>
        <c:smooth val="0"/>
        <c:axId val="752046000"/>
        <c:axId val="752289120"/>
      </c:lineChart>
      <c:catAx>
        <c:axId val="75204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752289120"/>
        <c:crosses val="autoZero"/>
        <c:auto val="1"/>
        <c:lblAlgn val="ctr"/>
        <c:lblOffset val="100"/>
        <c:noMultiLvlLbl val="0"/>
      </c:catAx>
      <c:valAx>
        <c:axId val="752289120"/>
        <c:scaling>
          <c:orientation val="minMax"/>
          <c:max val="105"/>
          <c:min val="80"/>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752046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r>
              <a:rPr lang="en-US" sz="800" b="1" dirty="0" err="1">
                <a:solidFill>
                  <a:srgbClr val="0070C0"/>
                </a:solidFill>
              </a:rPr>
              <a:t>Incidencia</a:t>
            </a:r>
            <a:r>
              <a:rPr lang="en-US" sz="800" b="1" dirty="0">
                <a:solidFill>
                  <a:srgbClr val="0070C0"/>
                </a:solidFill>
              </a:rPr>
              <a:t> de </a:t>
            </a:r>
            <a:r>
              <a:rPr lang="en-US" sz="800" b="1" dirty="0" err="1">
                <a:solidFill>
                  <a:srgbClr val="0070C0"/>
                </a:solidFill>
              </a:rPr>
              <a:t>pobreza</a:t>
            </a:r>
            <a:r>
              <a:rPr lang="en-US" sz="800" b="1" dirty="0">
                <a:solidFill>
                  <a:srgbClr val="0070C0"/>
                </a:solidFill>
              </a:rPr>
              <a:t> </a:t>
            </a:r>
            <a:r>
              <a:rPr lang="en-US" sz="800" b="1" dirty="0" err="1">
                <a:solidFill>
                  <a:srgbClr val="0070C0"/>
                </a:solidFill>
              </a:rPr>
              <a:t>monetaria</a:t>
            </a:r>
            <a:r>
              <a:rPr lang="en-US" sz="800" b="1" dirty="0">
                <a:solidFill>
                  <a:srgbClr val="0070C0"/>
                </a:solidFill>
              </a:rPr>
              <a:t> (</a:t>
            </a:r>
            <a:r>
              <a:rPr lang="en-US" sz="800" b="1" dirty="0" err="1">
                <a:solidFill>
                  <a:srgbClr val="0070C0"/>
                </a:solidFill>
              </a:rPr>
              <a:t>situación</a:t>
            </a:r>
            <a:r>
              <a:rPr lang="en-US" sz="800" b="1" dirty="0">
                <a:solidFill>
                  <a:srgbClr val="0070C0"/>
                </a:solidFill>
              </a:rPr>
              <a:t> </a:t>
            </a:r>
            <a:r>
              <a:rPr lang="en-US" sz="800" b="1" dirty="0" err="1">
                <a:solidFill>
                  <a:srgbClr val="0070C0"/>
                </a:solidFill>
              </a:rPr>
              <a:t>laboral</a:t>
            </a:r>
            <a:r>
              <a:rPr lang="en-US" sz="800" b="1" dirty="0">
                <a:solidFill>
                  <a:srgbClr val="0070C0"/>
                </a:solidFill>
              </a:rPr>
              <a:t> jefe del </a:t>
            </a:r>
            <a:r>
              <a:rPr lang="en-US" sz="800" b="1" dirty="0" err="1">
                <a:solidFill>
                  <a:srgbClr val="0070C0"/>
                </a:solidFill>
              </a:rPr>
              <a:t>hogar</a:t>
            </a:r>
            <a:r>
              <a:rPr lang="en-US" sz="800" b="1" dirty="0">
                <a:solidFill>
                  <a:srgbClr val="0070C0"/>
                </a:solidFill>
              </a:rPr>
              <a:t>)</a:t>
            </a:r>
            <a:r>
              <a:rPr lang="en-US" sz="800" b="1" baseline="0" dirty="0">
                <a:solidFill>
                  <a:srgbClr val="0070C0"/>
                </a:solidFill>
              </a:rPr>
              <a:t> </a:t>
            </a:r>
            <a:endParaRPr lang="en-US" sz="800" b="1" dirty="0">
              <a:solidFill>
                <a:srgbClr val="0070C0"/>
              </a:solidFill>
            </a:endParaRPr>
          </a:p>
        </c:rich>
      </c:tx>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Sheet1!$B$1</c:f>
              <c:strCache>
                <c:ptCount val="1"/>
                <c:pt idx="0">
                  <c:v>Desocupados</c:v>
                </c:pt>
              </c:strCache>
            </c:strRef>
          </c:tx>
          <c:spPr>
            <a:solidFill>
              <a:srgbClr val="00B0F0"/>
            </a:solidFill>
            <a:ln>
              <a:noFill/>
            </a:ln>
            <a:effectLst/>
          </c:spPr>
          <c:invertIfNegative val="0"/>
          <c:dLbls>
            <c:spPr>
              <a:noFill/>
              <a:ln>
                <a:noFill/>
              </a:ln>
              <a:effectLst/>
            </c:spPr>
            <c:txPr>
              <a:bodyPr rot="-5400000" spcFirstLastPara="1" vertOverflow="ellipsis" horzOverflow="clip" vert="horz" wrap="square" lIns="36576"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Chocó </c:v>
                </c:pt>
                <c:pt idx="1">
                  <c:v>Magdalena</c:v>
                </c:pt>
                <c:pt idx="2">
                  <c:v>La Guajira</c:v>
                </c:pt>
                <c:pt idx="3">
                  <c:v>Cesar </c:v>
                </c:pt>
                <c:pt idx="4">
                  <c:v>Norte de Santander</c:v>
                </c:pt>
                <c:pt idx="5">
                  <c:v>Bolívar</c:v>
                </c:pt>
                <c:pt idx="6">
                  <c:v>Boyacá</c:v>
                </c:pt>
                <c:pt idx="7">
                  <c:v>Huila</c:v>
                </c:pt>
                <c:pt idx="8">
                  <c:v>Córdoba</c:v>
                </c:pt>
                <c:pt idx="9">
                  <c:v>Caquetá</c:v>
                </c:pt>
                <c:pt idx="10">
                  <c:v>Sucre</c:v>
                </c:pt>
                <c:pt idx="11">
                  <c:v>Cauca</c:v>
                </c:pt>
                <c:pt idx="12">
                  <c:v>Bogotá, D.C</c:v>
                </c:pt>
                <c:pt idx="13">
                  <c:v>Tolima</c:v>
                </c:pt>
                <c:pt idx="14">
                  <c:v>Total Nacional</c:v>
                </c:pt>
                <c:pt idx="15">
                  <c:v>Meta</c:v>
                </c:pt>
                <c:pt idx="16">
                  <c:v>Santander</c:v>
                </c:pt>
                <c:pt idx="17">
                  <c:v>Nariño</c:v>
                </c:pt>
                <c:pt idx="18">
                  <c:v>Quindío</c:v>
                </c:pt>
                <c:pt idx="19">
                  <c:v>Risaralda</c:v>
                </c:pt>
                <c:pt idx="20">
                  <c:v>Valle del Cauca</c:v>
                </c:pt>
                <c:pt idx="21">
                  <c:v>Antioquia</c:v>
                </c:pt>
                <c:pt idx="22">
                  <c:v>Caldas</c:v>
                </c:pt>
                <c:pt idx="23">
                  <c:v>Atlántico</c:v>
                </c:pt>
                <c:pt idx="24">
                  <c:v>Cundinamarca</c:v>
                </c:pt>
              </c:strCache>
            </c:strRef>
          </c:cat>
          <c:val>
            <c:numRef>
              <c:f>Sheet1!$B$2:$B$26</c:f>
              <c:numCache>
                <c:formatCode>0.0</c:formatCode>
                <c:ptCount val="25"/>
                <c:pt idx="0">
                  <c:v>79.2</c:v>
                </c:pt>
                <c:pt idx="1">
                  <c:v>79</c:v>
                </c:pt>
                <c:pt idx="2">
                  <c:v>78.599999999999994</c:v>
                </c:pt>
                <c:pt idx="3">
                  <c:v>78.099999999999994</c:v>
                </c:pt>
                <c:pt idx="4">
                  <c:v>76.3</c:v>
                </c:pt>
                <c:pt idx="5">
                  <c:v>75.5</c:v>
                </c:pt>
                <c:pt idx="6">
                  <c:v>75.3</c:v>
                </c:pt>
                <c:pt idx="7">
                  <c:v>74.900000000000006</c:v>
                </c:pt>
                <c:pt idx="8">
                  <c:v>74.599999999999994</c:v>
                </c:pt>
                <c:pt idx="9">
                  <c:v>73.3</c:v>
                </c:pt>
                <c:pt idx="10">
                  <c:v>71.8</c:v>
                </c:pt>
                <c:pt idx="11">
                  <c:v>71.3</c:v>
                </c:pt>
                <c:pt idx="12">
                  <c:v>71</c:v>
                </c:pt>
                <c:pt idx="13">
                  <c:v>70.599999999999994</c:v>
                </c:pt>
                <c:pt idx="14">
                  <c:v>69.099999999999994</c:v>
                </c:pt>
                <c:pt idx="15">
                  <c:v>68.5</c:v>
                </c:pt>
                <c:pt idx="16">
                  <c:v>68.2</c:v>
                </c:pt>
                <c:pt idx="17">
                  <c:v>66.599999999999994</c:v>
                </c:pt>
                <c:pt idx="18">
                  <c:v>65.900000000000006</c:v>
                </c:pt>
                <c:pt idx="19">
                  <c:v>65.400000000000006</c:v>
                </c:pt>
                <c:pt idx="20">
                  <c:v>65.099999999999994</c:v>
                </c:pt>
                <c:pt idx="21">
                  <c:v>65</c:v>
                </c:pt>
                <c:pt idx="22">
                  <c:v>63</c:v>
                </c:pt>
                <c:pt idx="23">
                  <c:v>62.4</c:v>
                </c:pt>
                <c:pt idx="24">
                  <c:v>52</c:v>
                </c:pt>
              </c:numCache>
            </c:numRef>
          </c:val>
          <c:extLst>
            <c:ext xmlns:c16="http://schemas.microsoft.com/office/drawing/2014/chart" uri="{C3380CC4-5D6E-409C-BE32-E72D297353CC}">
              <c16:uniqueId val="{00000000-5AB3-0D47-BF98-C6874335BC7A}"/>
            </c:ext>
          </c:extLst>
        </c:ser>
        <c:ser>
          <c:idx val="1"/>
          <c:order val="1"/>
          <c:tx>
            <c:strRef>
              <c:f>Sheet1!$C$1</c:f>
              <c:strCache>
                <c:ptCount val="1"/>
                <c:pt idx="0">
                  <c:v>Ocupados</c:v>
                </c:pt>
              </c:strCache>
            </c:strRef>
          </c:tx>
          <c:spPr>
            <a:solidFill>
              <a:schemeClr val="bg1">
                <a:lumMod val="65000"/>
              </a:schemeClr>
            </a:solidFill>
            <a:ln>
              <a:noFill/>
            </a:ln>
            <a:effectLst/>
          </c:spPr>
          <c:invertIfNegative val="0"/>
          <c:dLbls>
            <c:spPr>
              <a:noFill/>
              <a:ln>
                <a:noFill/>
              </a:ln>
              <a:effectLst/>
            </c:spPr>
            <c:txPr>
              <a:bodyPr rot="-5400000" spcFirstLastPara="1" vertOverflow="ellipsis" horzOverflow="clip" vert="horz" wrap="square" lIns="36576"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Chocó </c:v>
                </c:pt>
                <c:pt idx="1">
                  <c:v>Magdalena</c:v>
                </c:pt>
                <c:pt idx="2">
                  <c:v>La Guajira</c:v>
                </c:pt>
                <c:pt idx="3">
                  <c:v>Cesar </c:v>
                </c:pt>
                <c:pt idx="4">
                  <c:v>Norte de Santander</c:v>
                </c:pt>
                <c:pt idx="5">
                  <c:v>Bolívar</c:v>
                </c:pt>
                <c:pt idx="6">
                  <c:v>Boyacá</c:v>
                </c:pt>
                <c:pt idx="7">
                  <c:v>Huila</c:v>
                </c:pt>
                <c:pt idx="8">
                  <c:v>Córdoba</c:v>
                </c:pt>
                <c:pt idx="9">
                  <c:v>Caquetá</c:v>
                </c:pt>
                <c:pt idx="10">
                  <c:v>Sucre</c:v>
                </c:pt>
                <c:pt idx="11">
                  <c:v>Cauca</c:v>
                </c:pt>
                <c:pt idx="12">
                  <c:v>Bogotá, D.C</c:v>
                </c:pt>
                <c:pt idx="13">
                  <c:v>Tolima</c:v>
                </c:pt>
                <c:pt idx="14">
                  <c:v>Total Nacional</c:v>
                </c:pt>
                <c:pt idx="15">
                  <c:v>Meta</c:v>
                </c:pt>
                <c:pt idx="16">
                  <c:v>Santander</c:v>
                </c:pt>
                <c:pt idx="17">
                  <c:v>Nariño</c:v>
                </c:pt>
                <c:pt idx="18">
                  <c:v>Quindío</c:v>
                </c:pt>
                <c:pt idx="19">
                  <c:v>Risaralda</c:v>
                </c:pt>
                <c:pt idx="20">
                  <c:v>Valle del Cauca</c:v>
                </c:pt>
                <c:pt idx="21">
                  <c:v>Antioquia</c:v>
                </c:pt>
                <c:pt idx="22">
                  <c:v>Caldas</c:v>
                </c:pt>
                <c:pt idx="23">
                  <c:v>Atlántico</c:v>
                </c:pt>
                <c:pt idx="24">
                  <c:v>Cundinamarca</c:v>
                </c:pt>
              </c:strCache>
            </c:strRef>
          </c:cat>
          <c:val>
            <c:numRef>
              <c:f>Sheet1!$C$2:$C$26</c:f>
              <c:numCache>
                <c:formatCode>0.0</c:formatCode>
                <c:ptCount val="25"/>
                <c:pt idx="0">
                  <c:v>54.3</c:v>
                </c:pt>
                <c:pt idx="1">
                  <c:v>57</c:v>
                </c:pt>
                <c:pt idx="2">
                  <c:v>63.4</c:v>
                </c:pt>
                <c:pt idx="3">
                  <c:v>54.6</c:v>
                </c:pt>
                <c:pt idx="4">
                  <c:v>51.9</c:v>
                </c:pt>
                <c:pt idx="5">
                  <c:v>49.9</c:v>
                </c:pt>
                <c:pt idx="6">
                  <c:v>35</c:v>
                </c:pt>
                <c:pt idx="7">
                  <c:v>53.4</c:v>
                </c:pt>
                <c:pt idx="8">
                  <c:v>56.1</c:v>
                </c:pt>
                <c:pt idx="9">
                  <c:v>37</c:v>
                </c:pt>
                <c:pt idx="10">
                  <c:v>48</c:v>
                </c:pt>
                <c:pt idx="11">
                  <c:v>51.5</c:v>
                </c:pt>
                <c:pt idx="12">
                  <c:v>36.6</c:v>
                </c:pt>
                <c:pt idx="13">
                  <c:v>42.6</c:v>
                </c:pt>
                <c:pt idx="14">
                  <c:v>38.700000000000003</c:v>
                </c:pt>
                <c:pt idx="15">
                  <c:v>33</c:v>
                </c:pt>
                <c:pt idx="16">
                  <c:v>35.5</c:v>
                </c:pt>
                <c:pt idx="17">
                  <c:v>47.8</c:v>
                </c:pt>
                <c:pt idx="18">
                  <c:v>31.8</c:v>
                </c:pt>
                <c:pt idx="19">
                  <c:v>32.1</c:v>
                </c:pt>
                <c:pt idx="20">
                  <c:v>29.5</c:v>
                </c:pt>
                <c:pt idx="21">
                  <c:v>30.6</c:v>
                </c:pt>
                <c:pt idx="22">
                  <c:v>26.4</c:v>
                </c:pt>
                <c:pt idx="23">
                  <c:v>39.1</c:v>
                </c:pt>
                <c:pt idx="24">
                  <c:v>25.5</c:v>
                </c:pt>
              </c:numCache>
            </c:numRef>
          </c:val>
          <c:extLst>
            <c:ext xmlns:c16="http://schemas.microsoft.com/office/drawing/2014/chart" uri="{C3380CC4-5D6E-409C-BE32-E72D297353CC}">
              <c16:uniqueId val="{00000001-5AB3-0D47-BF98-C6874335BC7A}"/>
            </c:ext>
          </c:extLst>
        </c:ser>
        <c:dLbls>
          <c:showLegendKey val="0"/>
          <c:showVal val="0"/>
          <c:showCatName val="0"/>
          <c:showSerName val="0"/>
          <c:showPercent val="0"/>
          <c:showBubbleSize val="0"/>
        </c:dLbls>
        <c:gapWidth val="150"/>
        <c:overlap val="-27"/>
        <c:axId val="140646400"/>
        <c:axId val="137430144"/>
      </c:barChart>
      <c:catAx>
        <c:axId val="14064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crossAx val="137430144"/>
        <c:crosses val="autoZero"/>
        <c:auto val="1"/>
        <c:lblAlgn val="ctr"/>
        <c:lblOffset val="100"/>
        <c:noMultiLvlLbl val="0"/>
      </c:catAx>
      <c:valAx>
        <c:axId val="137430144"/>
        <c:scaling>
          <c:orientation val="minMax"/>
        </c:scaling>
        <c:delete val="1"/>
        <c:axPos val="l"/>
        <c:numFmt formatCode="0.0" sourceLinked="1"/>
        <c:majorTickMark val="none"/>
        <c:minorTickMark val="none"/>
        <c:tickLblPos val="nextTo"/>
        <c:crossAx val="14064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752046000"/>
        <c:axId val="752289120"/>
      </c:lineChart>
      <c:catAx>
        <c:axId val="75204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752289120"/>
        <c:crosses val="autoZero"/>
        <c:auto val="1"/>
        <c:lblAlgn val="ctr"/>
        <c:lblOffset val="100"/>
        <c:noMultiLvlLbl val="0"/>
      </c:catAx>
      <c:valAx>
        <c:axId val="752289120"/>
        <c:scaling>
          <c:orientation val="minMax"/>
          <c:max val="105"/>
          <c:min val="80"/>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O"/>
          </a:p>
        </c:txPr>
        <c:crossAx val="752046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ICC!$B$1</c:f>
              <c:strCache>
                <c:ptCount val="1"/>
                <c:pt idx="0">
                  <c:v>Indice</c:v>
                </c:pt>
              </c:strCache>
            </c:strRef>
          </c:tx>
          <c:spPr>
            <a:ln w="31750" cap="rnd">
              <a:solidFill>
                <a:srgbClr val="00B0F0"/>
              </a:solidFill>
              <a:round/>
            </a:ln>
            <a:effectLst/>
          </c:spPr>
          <c:marker>
            <c:symbol val="circle"/>
            <c:size val="5"/>
            <c:spPr>
              <a:solidFill>
                <a:schemeClr val="accent6"/>
              </a:solidFill>
              <a:ln w="9525">
                <a:solidFill>
                  <a:srgbClr val="00B0F0"/>
                </a:solidFill>
              </a:ln>
              <a:effectLst/>
            </c:spPr>
          </c:marker>
          <c:dPt>
            <c:idx val="0"/>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C-8C85-5E46-B45B-44B7DA1064D9}"/>
              </c:ext>
            </c:extLst>
          </c:dPt>
          <c:dPt>
            <c:idx val="1"/>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B-8C85-5E46-B45B-44B7DA1064D9}"/>
              </c:ext>
            </c:extLst>
          </c:dPt>
          <c:dPt>
            <c:idx val="2"/>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A-8C85-5E46-B45B-44B7DA1064D9}"/>
              </c:ext>
            </c:extLst>
          </c:dPt>
          <c:dPt>
            <c:idx val="3"/>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9-8C85-5E46-B45B-44B7DA1064D9}"/>
              </c:ext>
            </c:extLst>
          </c:dPt>
          <c:dPt>
            <c:idx val="4"/>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8-8C85-5E46-B45B-44B7DA1064D9}"/>
              </c:ext>
            </c:extLst>
          </c:dPt>
          <c:dPt>
            <c:idx val="5"/>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7-8C85-5E46-B45B-44B7DA1064D9}"/>
              </c:ext>
            </c:extLst>
          </c:dPt>
          <c:dPt>
            <c:idx val="6"/>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6-8C85-5E46-B45B-44B7DA1064D9}"/>
              </c:ext>
            </c:extLst>
          </c:dPt>
          <c:dPt>
            <c:idx val="7"/>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5-8C85-5E46-B45B-44B7DA1064D9}"/>
              </c:ext>
            </c:extLst>
          </c:dPt>
          <c:dPt>
            <c:idx val="8"/>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4-8C85-5E46-B45B-44B7DA1064D9}"/>
              </c:ext>
            </c:extLst>
          </c:dPt>
          <c:dPt>
            <c:idx val="9"/>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3-8C85-5E46-B45B-44B7DA1064D9}"/>
              </c:ext>
            </c:extLst>
          </c:dPt>
          <c:dPt>
            <c:idx val="10"/>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2-8C85-5E46-B45B-44B7DA1064D9}"/>
              </c:ext>
            </c:extLst>
          </c:dPt>
          <c:dPt>
            <c:idx val="11"/>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1-8C85-5E46-B45B-44B7DA1064D9}"/>
              </c:ext>
            </c:extLst>
          </c:dPt>
          <c:dPt>
            <c:idx val="12"/>
            <c:marker>
              <c:symbol val="circle"/>
              <c:size val="5"/>
              <c:spPr>
                <a:solidFill>
                  <a:srgbClr val="00B0F0"/>
                </a:solidFill>
                <a:ln w="9525">
                  <a:solidFill>
                    <a:srgbClr val="00B0F0"/>
                  </a:solidFill>
                </a:ln>
                <a:effectLst/>
              </c:spPr>
            </c:marker>
            <c:bubble3D val="0"/>
            <c:extLst>
              <c:ext xmlns:c16="http://schemas.microsoft.com/office/drawing/2014/chart" uri="{C3380CC4-5D6E-409C-BE32-E72D297353CC}">
                <c16:uniqueId val="{00000000-8C85-5E46-B45B-44B7DA1064D9}"/>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ICC!$A$2:$A$14</c:f>
              <c:numCache>
                <c:formatCode>mmm\-yy</c:formatCode>
                <c:ptCount val="13"/>
                <c:pt idx="0">
                  <c:v>44013</c:v>
                </c:pt>
                <c:pt idx="1">
                  <c:v>44044</c:v>
                </c:pt>
                <c:pt idx="2">
                  <c:v>44075</c:v>
                </c:pt>
                <c:pt idx="3">
                  <c:v>44105</c:v>
                </c:pt>
                <c:pt idx="4">
                  <c:v>44136</c:v>
                </c:pt>
                <c:pt idx="5">
                  <c:v>44166</c:v>
                </c:pt>
                <c:pt idx="6">
                  <c:v>44197</c:v>
                </c:pt>
                <c:pt idx="7">
                  <c:v>44228</c:v>
                </c:pt>
                <c:pt idx="8">
                  <c:v>44256</c:v>
                </c:pt>
                <c:pt idx="9">
                  <c:v>44287</c:v>
                </c:pt>
                <c:pt idx="10">
                  <c:v>44317</c:v>
                </c:pt>
                <c:pt idx="11">
                  <c:v>44348</c:v>
                </c:pt>
                <c:pt idx="12">
                  <c:v>44378</c:v>
                </c:pt>
              </c:numCache>
            </c:numRef>
          </c:cat>
          <c:val>
            <c:numRef>
              <c:f>ICC!$B$2:$B$14</c:f>
              <c:numCache>
                <c:formatCode>0.0</c:formatCode>
                <c:ptCount val="13"/>
                <c:pt idx="0">
                  <c:v>28.9</c:v>
                </c:pt>
                <c:pt idx="1">
                  <c:v>32.5</c:v>
                </c:pt>
                <c:pt idx="2">
                  <c:v>33.5</c:v>
                </c:pt>
                <c:pt idx="3">
                  <c:v>34</c:v>
                </c:pt>
                <c:pt idx="4">
                  <c:v>34.4</c:v>
                </c:pt>
                <c:pt idx="5">
                  <c:v>33.700000000000003</c:v>
                </c:pt>
                <c:pt idx="6">
                  <c:v>31.9</c:v>
                </c:pt>
                <c:pt idx="7">
                  <c:v>33.6</c:v>
                </c:pt>
                <c:pt idx="8">
                  <c:v>34.4</c:v>
                </c:pt>
                <c:pt idx="9">
                  <c:v>30.6</c:v>
                </c:pt>
                <c:pt idx="10">
                  <c:v>27.6</c:v>
                </c:pt>
                <c:pt idx="11">
                  <c:v>31.7</c:v>
                </c:pt>
                <c:pt idx="12">
                  <c:v>35</c:v>
                </c:pt>
              </c:numCache>
            </c:numRef>
          </c:val>
          <c:smooth val="1"/>
          <c:extLst>
            <c:ext xmlns:c16="http://schemas.microsoft.com/office/drawing/2014/chart" uri="{C3380CC4-5D6E-409C-BE32-E72D297353CC}">
              <c16:uniqueId val="{00000000-62AC-E446-A528-5A36A2A92236}"/>
            </c:ext>
          </c:extLst>
        </c:ser>
        <c:dLbls>
          <c:showLegendKey val="0"/>
          <c:showVal val="0"/>
          <c:showCatName val="0"/>
          <c:showSerName val="0"/>
          <c:showPercent val="0"/>
          <c:showBubbleSize val="0"/>
        </c:dLbls>
        <c:marker val="1"/>
        <c:smooth val="0"/>
        <c:axId val="786546592"/>
        <c:axId val="780562576"/>
      </c:lineChart>
      <c:dateAx>
        <c:axId val="78654659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780562576"/>
        <c:crosses val="autoZero"/>
        <c:auto val="1"/>
        <c:lblOffset val="100"/>
        <c:baseTimeUnit val="months"/>
      </c:dateAx>
      <c:valAx>
        <c:axId val="780562576"/>
        <c:scaling>
          <c:orientation val="minMax"/>
          <c:min val="27"/>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crossAx val="786546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471800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d2917697d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gd2917697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029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b2f7835247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1" name="Google Shape;501;gb2f783524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b5ce0ff2a4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b5ce0ff2a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380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6" name="Google Shape;6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3123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d02f383d2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gbd02f383d2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81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d30256957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9" name="Google Shape;579;gd3025695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128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d02f383d2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gbd02f383d2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9425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385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4033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0b81fb426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d0b81fb426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194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6758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1320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6e66e952e_1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gc6e66e952e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411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6e66e952e_1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gc6e66e952e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9386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6e66e952e_1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gc6e66e952e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5823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bd02f38370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1" name="Google Shape;801;gbd02f38370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807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b5ce0ff2a4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b5ce0ff2a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96ab44e485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96ab44e48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6e66e952e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c6e66e952e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52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6e66e952e_1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gc6e66e952e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424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d0b81fb426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6" name="Google Shape;366;gd0b81fb426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987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0b81fb426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d0b81fb426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016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0b81fb426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gd0b81fb42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197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
        <p:cNvGrpSpPr/>
        <p:nvPr/>
      </p:nvGrpSpPr>
      <p:grpSpPr>
        <a:xfrm>
          <a:off x="0" y="0"/>
          <a:ext cx="0" cy="0"/>
          <a:chOff x="0" y="0"/>
          <a:chExt cx="0" cy="0"/>
        </a:xfrm>
      </p:grpSpPr>
      <p:sp>
        <p:nvSpPr>
          <p:cNvPr id="12" name="Google Shape;12;p4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3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7"/>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3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39"/>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15"/>
        <p:cNvGrpSpPr/>
        <p:nvPr/>
      </p:nvGrpSpPr>
      <p:grpSpPr>
        <a:xfrm>
          <a:off x="0" y="0"/>
          <a:ext cx="0" cy="0"/>
          <a:chOff x="0" y="0"/>
          <a:chExt cx="0" cy="0"/>
        </a:xfrm>
      </p:grpSpPr>
      <p:sp>
        <p:nvSpPr>
          <p:cNvPr id="16" name="Google Shape;16;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80518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92"/>
        <p:cNvGrpSpPr/>
        <p:nvPr/>
      </p:nvGrpSpPr>
      <p:grpSpPr>
        <a:xfrm>
          <a:off x="0" y="0"/>
          <a:ext cx="0" cy="0"/>
          <a:chOff x="0" y="0"/>
          <a:chExt cx="0" cy="0"/>
        </a:xfrm>
      </p:grpSpPr>
      <p:sp>
        <p:nvSpPr>
          <p:cNvPr id="93" name="Google Shape;93;gc6e66e952e_1_95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c6e66e952e_1_95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 name="Google Shape;95;gc6e66e952e_1_95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c6e66e952e_1_95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c6e66e952e_1_95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04"/>
        <p:cNvGrpSpPr/>
        <p:nvPr/>
      </p:nvGrpSpPr>
      <p:grpSpPr>
        <a:xfrm>
          <a:off x="0" y="0"/>
          <a:ext cx="0" cy="0"/>
          <a:chOff x="0" y="0"/>
          <a:chExt cx="0" cy="0"/>
        </a:xfrm>
      </p:grpSpPr>
      <p:sp>
        <p:nvSpPr>
          <p:cNvPr id="105" name="Google Shape;105;gc6e66e952e_1_9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c6e66e952e_1_9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c6e66e952e_1_9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BJECT" type="tx">
  <p:cSld name="TITLE_AND_BODY">
    <p:spTree>
      <p:nvGrpSpPr>
        <p:cNvPr id="1" name="Shape 108"/>
        <p:cNvGrpSpPr/>
        <p:nvPr/>
      </p:nvGrpSpPr>
      <p:grpSpPr>
        <a:xfrm>
          <a:off x="0" y="0"/>
          <a:ext cx="0" cy="0"/>
          <a:chOff x="0" y="0"/>
          <a:chExt cx="0" cy="0"/>
        </a:xfrm>
      </p:grpSpPr>
      <p:sp>
        <p:nvSpPr>
          <p:cNvPr id="109" name="Google Shape;109;gc6e66e952e_1_965"/>
          <p:cNvSpPr txBox="1">
            <a:spLocks noGrp="1"/>
          </p:cNvSpPr>
          <p:nvPr>
            <p:ph type="title"/>
          </p:nvPr>
        </p:nvSpPr>
        <p:spPr>
          <a:xfrm>
            <a:off x="457200" y="205978"/>
            <a:ext cx="8229600" cy="857400"/>
          </a:xfrm>
          <a:prstGeom prst="rect">
            <a:avLst/>
          </a:prstGeom>
          <a:noFill/>
          <a:ln>
            <a:noFill/>
          </a:ln>
        </p:spPr>
        <p:txBody>
          <a:bodyPr spcFirstLastPara="1" wrap="square" lIns="45675" tIns="45675" rIns="45675" bIns="4567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0" name="Google Shape;110;gc6e66e952e_1_965"/>
          <p:cNvSpPr txBox="1">
            <a:spLocks noGrp="1"/>
          </p:cNvSpPr>
          <p:nvPr>
            <p:ph type="body" idx="1"/>
          </p:nvPr>
        </p:nvSpPr>
        <p:spPr>
          <a:xfrm>
            <a:off x="457200" y="1200150"/>
            <a:ext cx="8229600" cy="3394500"/>
          </a:xfrm>
          <a:prstGeom prst="rect">
            <a:avLst/>
          </a:prstGeom>
          <a:noFill/>
          <a:ln>
            <a:noFill/>
          </a:ln>
        </p:spPr>
        <p:txBody>
          <a:bodyPr spcFirstLastPara="1" wrap="square" lIns="45675" tIns="45675" rIns="45675" bIns="45675" anchor="t" anchorCtr="0">
            <a:noAutofit/>
          </a:bodyPr>
          <a:lstStyle>
            <a:lvl1pPr marL="457200" lvl="0" indent="-431800" algn="l">
              <a:lnSpc>
                <a:spcPct val="100000"/>
              </a:lnSpc>
              <a:spcBef>
                <a:spcPts val="300"/>
              </a:spcBef>
              <a:spcAft>
                <a:spcPts val="0"/>
              </a:spcAft>
              <a:buSzPts val="3200"/>
              <a:buChar char="•"/>
              <a:defRPr/>
            </a:lvl1pPr>
            <a:lvl2pPr marL="914400" lvl="1" indent="-431800" algn="l">
              <a:lnSpc>
                <a:spcPct val="100000"/>
              </a:lnSpc>
              <a:spcBef>
                <a:spcPts val="300"/>
              </a:spcBef>
              <a:spcAft>
                <a:spcPts val="0"/>
              </a:spcAft>
              <a:buSzPts val="3200"/>
              <a:buChar char="–"/>
              <a:defRPr/>
            </a:lvl2pPr>
            <a:lvl3pPr marL="1371600" lvl="2" indent="-431800" algn="l">
              <a:lnSpc>
                <a:spcPct val="100000"/>
              </a:lnSpc>
              <a:spcBef>
                <a:spcPts val="300"/>
              </a:spcBef>
              <a:spcAft>
                <a:spcPts val="0"/>
              </a:spcAft>
              <a:buSzPts val="3200"/>
              <a:buChar char="•"/>
              <a:defRPr/>
            </a:lvl3pPr>
            <a:lvl4pPr marL="1828800" lvl="3" indent="-431800" algn="l">
              <a:lnSpc>
                <a:spcPct val="100000"/>
              </a:lnSpc>
              <a:spcBef>
                <a:spcPts val="300"/>
              </a:spcBef>
              <a:spcAft>
                <a:spcPts val="0"/>
              </a:spcAft>
              <a:buSzPts val="3200"/>
              <a:buChar char="–"/>
              <a:defRPr/>
            </a:lvl4pPr>
            <a:lvl5pPr marL="2286000" lvl="4" indent="-431800" algn="l">
              <a:lnSpc>
                <a:spcPct val="100000"/>
              </a:lnSpc>
              <a:spcBef>
                <a:spcPts val="300"/>
              </a:spcBef>
              <a:spcAft>
                <a:spcPts val="0"/>
              </a:spcAft>
              <a:buSzPts val="3200"/>
              <a:buChar char="»"/>
              <a:defRPr/>
            </a:lvl5pPr>
            <a:lvl6pPr marL="2743200" lvl="5" indent="-431800" algn="l">
              <a:lnSpc>
                <a:spcPct val="100000"/>
              </a:lnSpc>
              <a:spcBef>
                <a:spcPts val="600"/>
              </a:spcBef>
              <a:spcAft>
                <a:spcPts val="0"/>
              </a:spcAft>
              <a:buSzPts val="3200"/>
              <a:buChar char="•"/>
              <a:defRPr/>
            </a:lvl6pPr>
            <a:lvl7pPr marL="3200400" lvl="6" indent="-431800" algn="l">
              <a:lnSpc>
                <a:spcPct val="100000"/>
              </a:lnSpc>
              <a:spcBef>
                <a:spcPts val="600"/>
              </a:spcBef>
              <a:spcAft>
                <a:spcPts val="0"/>
              </a:spcAft>
              <a:buSzPts val="3200"/>
              <a:buChar char="•"/>
              <a:defRPr/>
            </a:lvl7pPr>
            <a:lvl8pPr marL="3657600" lvl="7" indent="-431800" algn="l">
              <a:lnSpc>
                <a:spcPct val="100000"/>
              </a:lnSpc>
              <a:spcBef>
                <a:spcPts val="600"/>
              </a:spcBef>
              <a:spcAft>
                <a:spcPts val="0"/>
              </a:spcAft>
              <a:buSzPts val="3200"/>
              <a:buChar char="•"/>
              <a:defRPr/>
            </a:lvl8pPr>
            <a:lvl9pPr marL="4114800" lvl="8" indent="-431800" algn="l">
              <a:lnSpc>
                <a:spcPct val="100000"/>
              </a:lnSpc>
              <a:spcBef>
                <a:spcPts val="600"/>
              </a:spcBef>
              <a:spcAft>
                <a:spcPts val="0"/>
              </a:spcAft>
              <a:buSzPts val="3200"/>
              <a:buChar char="•"/>
              <a:defRPr/>
            </a:lvl9pPr>
          </a:lstStyle>
          <a:p>
            <a:endParaRPr/>
          </a:p>
        </p:txBody>
      </p:sp>
      <p:sp>
        <p:nvSpPr>
          <p:cNvPr id="111" name="Google Shape;111;gc6e66e952e_1_965"/>
          <p:cNvSpPr txBox="1">
            <a:spLocks noGrp="1"/>
          </p:cNvSpPr>
          <p:nvPr>
            <p:ph type="sldNum" idx="12"/>
          </p:nvPr>
        </p:nvSpPr>
        <p:spPr>
          <a:xfrm>
            <a:off x="8428216" y="4780052"/>
            <a:ext cx="258600" cy="248400"/>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12"/>
        <p:cNvGrpSpPr/>
        <p:nvPr/>
      </p:nvGrpSpPr>
      <p:grpSpPr>
        <a:xfrm>
          <a:off x="0" y="0"/>
          <a:ext cx="0" cy="0"/>
          <a:chOff x="0" y="0"/>
          <a:chExt cx="0" cy="0"/>
        </a:xfrm>
      </p:grpSpPr>
      <p:sp>
        <p:nvSpPr>
          <p:cNvPr id="113" name="Google Shape;113;gc6e66e952e_1_969"/>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c6e66e952e_1_969"/>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5" name="Google Shape;115;gc6e66e952e_1_96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c6e66e952e_1_96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c6e66e952e_1_96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18"/>
        <p:cNvGrpSpPr/>
        <p:nvPr/>
      </p:nvGrpSpPr>
      <p:grpSpPr>
        <a:xfrm>
          <a:off x="0" y="0"/>
          <a:ext cx="0" cy="0"/>
          <a:chOff x="0" y="0"/>
          <a:chExt cx="0" cy="0"/>
        </a:xfrm>
      </p:grpSpPr>
      <p:sp>
        <p:nvSpPr>
          <p:cNvPr id="119" name="Google Shape;119;gc6e66e952e_1_97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gc6e66e952e_1_975"/>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1" name="Google Shape;121;gc6e66e952e_1_975"/>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2" name="Google Shape;122;gc6e66e952e_1_97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c6e66e952e_1_97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gc6e66e952e_1_97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25"/>
        <p:cNvGrpSpPr/>
        <p:nvPr/>
      </p:nvGrpSpPr>
      <p:grpSpPr>
        <a:xfrm>
          <a:off x="0" y="0"/>
          <a:ext cx="0" cy="0"/>
          <a:chOff x="0" y="0"/>
          <a:chExt cx="0" cy="0"/>
        </a:xfrm>
      </p:grpSpPr>
      <p:sp>
        <p:nvSpPr>
          <p:cNvPr id="126" name="Google Shape;126;gc6e66e952e_1_98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c6e66e952e_1_98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8" name="Google Shape;128;gc6e66e952e_1_98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9" name="Google Shape;129;gc6e66e952e_1_982"/>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0" name="Google Shape;130;gc6e66e952e_1_982"/>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1" name="Google Shape;131;gc6e66e952e_1_98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c6e66e952e_1_98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c6e66e952e_1_98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gbd02f38370_0_34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bd02f38370_0_349"/>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gbd02f38370_0_3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bd02f38370_0_3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bd02f38370_0_3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34"/>
        <p:cNvGrpSpPr/>
        <p:nvPr/>
      </p:nvGrpSpPr>
      <p:grpSpPr>
        <a:xfrm>
          <a:off x="0" y="0"/>
          <a:ext cx="0" cy="0"/>
          <a:chOff x="0" y="0"/>
          <a:chExt cx="0" cy="0"/>
        </a:xfrm>
      </p:grpSpPr>
      <p:sp>
        <p:nvSpPr>
          <p:cNvPr id="135" name="Google Shape;135;gc6e66e952e_1_99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c6e66e952e_1_99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c6e66e952e_1_99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c6e66e952e_1_99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39"/>
        <p:cNvGrpSpPr/>
        <p:nvPr/>
      </p:nvGrpSpPr>
      <p:grpSpPr>
        <a:xfrm>
          <a:off x="0" y="0"/>
          <a:ext cx="0" cy="0"/>
          <a:chOff x="0" y="0"/>
          <a:chExt cx="0" cy="0"/>
        </a:xfrm>
      </p:grpSpPr>
      <p:sp>
        <p:nvSpPr>
          <p:cNvPr id="140" name="Google Shape;140;gc6e66e952e_1_996"/>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c6e66e952e_1_996"/>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42" name="Google Shape;142;gc6e66e952e_1_996"/>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3" name="Google Shape;143;gc6e66e952e_1_99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c6e66e952e_1_99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c6e66e952e_1_99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46"/>
        <p:cNvGrpSpPr/>
        <p:nvPr/>
      </p:nvGrpSpPr>
      <p:grpSpPr>
        <a:xfrm>
          <a:off x="0" y="0"/>
          <a:ext cx="0" cy="0"/>
          <a:chOff x="0" y="0"/>
          <a:chExt cx="0" cy="0"/>
        </a:xfrm>
      </p:grpSpPr>
      <p:sp>
        <p:nvSpPr>
          <p:cNvPr id="147" name="Google Shape;147;gc6e66e952e_1_1003"/>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c6e66e952e_1_1003"/>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9" name="Google Shape;149;gc6e66e952e_1_100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50" name="Google Shape;150;gc6e66e952e_1_100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c6e66e952e_1_100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c6e66e952e_1_100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53"/>
        <p:cNvGrpSpPr/>
        <p:nvPr/>
      </p:nvGrpSpPr>
      <p:grpSpPr>
        <a:xfrm>
          <a:off x="0" y="0"/>
          <a:ext cx="0" cy="0"/>
          <a:chOff x="0" y="0"/>
          <a:chExt cx="0" cy="0"/>
        </a:xfrm>
      </p:grpSpPr>
      <p:sp>
        <p:nvSpPr>
          <p:cNvPr id="154" name="Google Shape;154;gc6e66e952e_1_101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c6e66e952e_1_1010"/>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c6e66e952e_1_10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c6e66e952e_1_10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c6e66e952e_1_10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59"/>
        <p:cNvGrpSpPr/>
        <p:nvPr/>
      </p:nvGrpSpPr>
      <p:grpSpPr>
        <a:xfrm>
          <a:off x="0" y="0"/>
          <a:ext cx="0" cy="0"/>
          <a:chOff x="0" y="0"/>
          <a:chExt cx="0" cy="0"/>
        </a:xfrm>
      </p:grpSpPr>
      <p:sp>
        <p:nvSpPr>
          <p:cNvPr id="160" name="Google Shape;160;gc6e66e952e_1_1016"/>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c6e66e952e_1_1016"/>
          <p:cNvSpPr txBox="1">
            <a:spLocks noGrp="1"/>
          </p:cNvSpPr>
          <p:nvPr>
            <p:ph type="body" idx="1"/>
          </p:nvPr>
        </p:nvSpPr>
        <p:spPr>
          <a:xfrm rot="5400000">
            <a:off x="1272751" y="-609571"/>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2" name="Google Shape;162;gc6e66e952e_1_10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c6e66e952e_1_10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c6e66e952e_1_10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 name="Google Shape;26;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54004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 name="Google Shape;26;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cSld name="TITLE 2">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1371600" y="2914650"/>
            <a:ext cx="6400800" cy="1314301"/>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40"/>
              </a:spcBef>
              <a:spcAft>
                <a:spcPts val="0"/>
              </a:spcAft>
              <a:buClr>
                <a:srgbClr val="888888"/>
              </a:buClr>
              <a:buSzPts val="3200"/>
              <a:buFont typeface="Calibri"/>
              <a:buNone/>
              <a:defRPr>
                <a:solidFill>
                  <a:srgbClr val="888888"/>
                </a:solidFill>
              </a:defRPr>
            </a:lvl1pPr>
            <a:lvl2pPr marL="914400" lvl="1" indent="-228600" algn="ctr">
              <a:lnSpc>
                <a:spcPct val="100000"/>
              </a:lnSpc>
              <a:spcBef>
                <a:spcPts val="560"/>
              </a:spcBef>
              <a:spcAft>
                <a:spcPts val="0"/>
              </a:spcAft>
              <a:buClr>
                <a:srgbClr val="888888"/>
              </a:buClr>
              <a:buSzPts val="2800"/>
              <a:buFont typeface="Calibri"/>
              <a:buNone/>
              <a:defRPr>
                <a:solidFill>
                  <a:srgbClr val="888888"/>
                </a:solidFill>
              </a:defRPr>
            </a:lvl2pPr>
            <a:lvl3pPr marL="1371600" lvl="2" indent="-228600" algn="ctr">
              <a:lnSpc>
                <a:spcPct val="100000"/>
              </a:lnSpc>
              <a:spcBef>
                <a:spcPts val="480"/>
              </a:spcBef>
              <a:spcAft>
                <a:spcPts val="0"/>
              </a:spcAft>
              <a:buClr>
                <a:srgbClr val="888888"/>
              </a:buClr>
              <a:buSzPts val="2400"/>
              <a:buFont typeface="Calibri"/>
              <a:buNone/>
              <a:defRPr>
                <a:solidFill>
                  <a:srgbClr val="888888"/>
                </a:solidFill>
              </a:defRPr>
            </a:lvl3pPr>
            <a:lvl4pPr marL="1828800" lvl="3" indent="-228600" algn="ctr">
              <a:lnSpc>
                <a:spcPct val="100000"/>
              </a:lnSpc>
              <a:spcBef>
                <a:spcPts val="400"/>
              </a:spcBef>
              <a:spcAft>
                <a:spcPts val="0"/>
              </a:spcAft>
              <a:buClr>
                <a:srgbClr val="888888"/>
              </a:buClr>
              <a:buSzPts val="2000"/>
              <a:buFont typeface="Calibri"/>
              <a:buNone/>
              <a:defRPr>
                <a:solidFill>
                  <a:srgbClr val="888888"/>
                </a:solidFill>
              </a:defRPr>
            </a:lvl4pPr>
            <a:lvl5pPr marL="2286000" lvl="4" indent="-228600" algn="ctr">
              <a:lnSpc>
                <a:spcPct val="100000"/>
              </a:lnSpc>
              <a:spcBef>
                <a:spcPts val="400"/>
              </a:spcBef>
              <a:spcAft>
                <a:spcPts val="0"/>
              </a:spcAft>
              <a:buClr>
                <a:srgbClr val="888888"/>
              </a:buClr>
              <a:buSzPts val="2000"/>
              <a:buFont typeface="Calibri"/>
              <a:buNone/>
              <a:defRPr>
                <a:solidFill>
                  <a:srgbClr val="888888"/>
                </a:solidFill>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2" name="Google Shape;32;p7"/>
          <p:cNvSpPr txBox="1">
            <a:spLocks noGrp="1"/>
          </p:cNvSpPr>
          <p:nvPr>
            <p:ph type="sldNum" idx="12"/>
          </p:nvPr>
        </p:nvSpPr>
        <p:spPr>
          <a:xfrm>
            <a:off x="8428216" y="4780080"/>
            <a:ext cx="258585" cy="24826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6" name="Google Shape;36;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9"/>
        <p:cNvGrpSpPr/>
        <p:nvPr/>
      </p:nvGrpSpPr>
      <p:grpSpPr>
        <a:xfrm>
          <a:off x="0" y="0"/>
          <a:ext cx="0" cy="0"/>
          <a:chOff x="0" y="0"/>
          <a:chExt cx="0" cy="0"/>
        </a:xfrm>
      </p:grpSpPr>
      <p:sp>
        <p:nvSpPr>
          <p:cNvPr id="40" name="Google Shape;40;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6"/>
        <p:cNvGrpSpPr/>
        <p:nvPr/>
      </p:nvGrpSpPr>
      <p:grpSpPr>
        <a:xfrm>
          <a:off x="0" y="0"/>
          <a:ext cx="0" cy="0"/>
          <a:chOff x="0" y="0"/>
          <a:chExt cx="0" cy="0"/>
        </a:xfrm>
      </p:grpSpPr>
      <p:sp>
        <p:nvSpPr>
          <p:cNvPr id="47" name="Google Shape;47;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3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3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3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gc6e66e952e_1_94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gc6e66e952e_1_943"/>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gc6e66e952e_1_94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gc6e66e952e_1_94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gc6e66e952e_1_9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bloomberg.com/graphics/covid-resilience-ranking/" TargetMode="External"/><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7.png"/><Relationship Id="rId7"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 Id="rId9" Type="http://schemas.openxmlformats.org/officeDocument/2006/relationships/image" Target="../media/image38.jpg"/></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7.png"/><Relationship Id="rId7"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png"/><Relationship Id="rId9"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14" name="Grupo 13">
            <a:extLst>
              <a:ext uri="{FF2B5EF4-FFF2-40B4-BE49-F238E27FC236}">
                <a16:creationId xmlns:a16="http://schemas.microsoft.com/office/drawing/2014/main" id="{9CB312C1-CEA6-A948-A449-E1A542430256}"/>
              </a:ext>
            </a:extLst>
          </p:cNvPr>
          <p:cNvGrpSpPr/>
          <p:nvPr/>
        </p:nvGrpSpPr>
        <p:grpSpPr>
          <a:xfrm>
            <a:off x="0" y="0"/>
            <a:ext cx="9144001" cy="5145398"/>
            <a:chOff x="-1" y="0"/>
            <a:chExt cx="9144001" cy="5145398"/>
          </a:xfrm>
        </p:grpSpPr>
        <p:pic>
          <p:nvPicPr>
            <p:cNvPr id="4" name="Imagen 3" descr="Una tienda de fruta&#10;&#10;Descripción generada automáticamente">
              <a:extLst>
                <a:ext uri="{FF2B5EF4-FFF2-40B4-BE49-F238E27FC236}">
                  <a16:creationId xmlns:a16="http://schemas.microsoft.com/office/drawing/2014/main" id="{1BD54F69-B806-3E42-B37D-116B87E8C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3102" y="1396"/>
              <a:ext cx="3113840" cy="2078038"/>
            </a:xfrm>
            <a:prstGeom prst="rect">
              <a:avLst/>
            </a:prstGeom>
          </p:spPr>
        </p:pic>
        <p:pic>
          <p:nvPicPr>
            <p:cNvPr id="6" name="Imagen 5" descr="Hombre sentado en el pasto&#10;&#10;Descripción generada automáticamente">
              <a:extLst>
                <a:ext uri="{FF2B5EF4-FFF2-40B4-BE49-F238E27FC236}">
                  <a16:creationId xmlns:a16="http://schemas.microsoft.com/office/drawing/2014/main" id="{F99E54DC-062E-7C4D-BE2E-F4087134F8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6942" y="0"/>
              <a:ext cx="3117058" cy="2078038"/>
            </a:xfrm>
            <a:prstGeom prst="rect">
              <a:avLst/>
            </a:prstGeom>
          </p:spPr>
        </p:pic>
        <p:pic>
          <p:nvPicPr>
            <p:cNvPr id="8" name="Imagen 7" descr="Una persona en frente de una tienda de fruta&#10;&#10;Descripción generada automáticamente con confianza media">
              <a:extLst>
                <a:ext uri="{FF2B5EF4-FFF2-40B4-BE49-F238E27FC236}">
                  <a16:creationId xmlns:a16="http://schemas.microsoft.com/office/drawing/2014/main" id="{A8DC34F7-0F03-5644-BD2A-5F5DA53415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1"/>
              <a:ext cx="2913102" cy="2074388"/>
            </a:xfrm>
            <a:prstGeom prst="rect">
              <a:avLst/>
            </a:prstGeom>
          </p:spPr>
        </p:pic>
        <p:pic>
          <p:nvPicPr>
            <p:cNvPr id="11" name="Imagen 10" descr="Un hombre en una jaula&#10;&#10;Descripción generada automáticamente con confianza baja">
              <a:extLst>
                <a:ext uri="{FF2B5EF4-FFF2-40B4-BE49-F238E27FC236}">
                  <a16:creationId xmlns:a16="http://schemas.microsoft.com/office/drawing/2014/main" id="{95B0CDDF-FE9D-7143-BD67-21A74A99FE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2032261"/>
              <a:ext cx="4666861" cy="3111240"/>
            </a:xfrm>
            <a:prstGeom prst="rect">
              <a:avLst/>
            </a:prstGeom>
          </p:spPr>
        </p:pic>
        <p:pic>
          <p:nvPicPr>
            <p:cNvPr id="13" name="Imagen 12" descr="Un joven con una playera de color naranja sobre la calle&#10;&#10;Descripción generada automáticamente con confianza media">
              <a:extLst>
                <a:ext uri="{FF2B5EF4-FFF2-40B4-BE49-F238E27FC236}">
                  <a16:creationId xmlns:a16="http://schemas.microsoft.com/office/drawing/2014/main" id="{253B95CA-F34E-2840-94B2-E589770D655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16214" y="2032261"/>
              <a:ext cx="4627785" cy="3113137"/>
            </a:xfrm>
            <a:prstGeom prst="rect">
              <a:avLst/>
            </a:prstGeom>
          </p:spPr>
        </p:pic>
      </p:grpSp>
      <p:pic>
        <p:nvPicPr>
          <p:cNvPr id="245" name="Google Shape;245;gd2917697de_0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0" y="1905000"/>
            <a:ext cx="8072691" cy="647506"/>
          </a:xfrm>
          <a:prstGeom prst="rect">
            <a:avLst/>
          </a:prstGeom>
          <a:noFill/>
          <a:ln>
            <a:noFill/>
          </a:ln>
        </p:spPr>
      </p:pic>
      <p:pic>
        <p:nvPicPr>
          <p:cNvPr id="246" name="Google Shape;246;gd2917697de_0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304026" y="3051277"/>
            <a:ext cx="1839975" cy="2092226"/>
          </a:xfrm>
          <a:prstGeom prst="rect">
            <a:avLst/>
          </a:prstGeom>
          <a:noFill/>
          <a:ln>
            <a:noFill/>
          </a:ln>
        </p:spPr>
      </p:pic>
      <p:pic>
        <p:nvPicPr>
          <p:cNvPr id="247" name="Google Shape;247;gd2917697de_0_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66200" y="4767126"/>
            <a:ext cx="2413175" cy="222175"/>
          </a:xfrm>
          <a:prstGeom prst="rect">
            <a:avLst/>
          </a:prstGeom>
          <a:noFill/>
          <a:ln>
            <a:noFill/>
          </a:ln>
        </p:spPr>
      </p:pic>
      <p:sp>
        <p:nvSpPr>
          <p:cNvPr id="251" name="Google Shape;251;gd2917697de_0_0"/>
          <p:cNvSpPr txBox="1"/>
          <p:nvPr/>
        </p:nvSpPr>
        <p:spPr>
          <a:xfrm>
            <a:off x="-11617" y="2227563"/>
            <a:ext cx="5230800" cy="45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300" i="1" dirty="0">
                <a:solidFill>
                  <a:schemeClr val="tx1">
                    <a:lumMod val="50000"/>
                    <a:lumOff val="50000"/>
                  </a:schemeClr>
                </a:solidFill>
                <a:latin typeface="Calibri"/>
                <a:ea typeface="Calibri"/>
                <a:cs typeface="Calibri"/>
                <a:sym typeface="Calibri"/>
              </a:rPr>
              <a:t>66º </a:t>
            </a:r>
            <a:r>
              <a:rPr lang="en" sz="1300" i="1" dirty="0" err="1">
                <a:solidFill>
                  <a:schemeClr val="tx1">
                    <a:lumMod val="50000"/>
                    <a:lumOff val="50000"/>
                  </a:schemeClr>
                </a:solidFill>
                <a:latin typeface="Calibri"/>
                <a:ea typeface="Calibri"/>
                <a:cs typeface="Calibri"/>
                <a:sym typeface="Calibri"/>
              </a:rPr>
              <a:t>Congreso</a:t>
            </a:r>
            <a:r>
              <a:rPr lang="en" sz="1300" i="1" dirty="0">
                <a:solidFill>
                  <a:schemeClr val="tx1">
                    <a:lumMod val="50000"/>
                    <a:lumOff val="50000"/>
                  </a:schemeClr>
                </a:solidFill>
                <a:latin typeface="Calibri"/>
                <a:ea typeface="Calibri"/>
                <a:cs typeface="Calibri"/>
                <a:sym typeface="Calibri"/>
              </a:rPr>
              <a:t> Nacional de </a:t>
            </a:r>
            <a:r>
              <a:rPr lang="en" sz="1300" i="1" dirty="0" err="1">
                <a:solidFill>
                  <a:schemeClr val="tx1">
                    <a:lumMod val="50000"/>
                    <a:lumOff val="50000"/>
                  </a:schemeClr>
                </a:solidFill>
                <a:latin typeface="Calibri"/>
                <a:ea typeface="Calibri"/>
                <a:cs typeface="Calibri"/>
                <a:sym typeface="Calibri"/>
              </a:rPr>
              <a:t>Acopi</a:t>
            </a:r>
            <a:r>
              <a:rPr lang="en" sz="1300" i="1" dirty="0">
                <a:solidFill>
                  <a:schemeClr val="tx1">
                    <a:lumMod val="50000"/>
                    <a:lumOff val="50000"/>
                  </a:schemeClr>
                </a:solidFill>
                <a:latin typeface="Calibri"/>
                <a:ea typeface="Calibri"/>
                <a:cs typeface="Calibri"/>
                <a:sym typeface="Calibri"/>
              </a:rPr>
              <a:t> </a:t>
            </a:r>
            <a:r>
              <a:rPr lang="en" sz="1300" b="0" i="1" u="none" strike="noStrike" cap="none" dirty="0">
                <a:solidFill>
                  <a:schemeClr val="tx1">
                    <a:lumMod val="50000"/>
                    <a:lumOff val="50000"/>
                  </a:schemeClr>
                </a:solidFill>
                <a:latin typeface="Calibri"/>
                <a:ea typeface="Calibri"/>
                <a:cs typeface="Calibri"/>
                <a:sym typeface="Calibri"/>
              </a:rPr>
              <a:t>- </a:t>
            </a:r>
            <a:r>
              <a:rPr lang="es-CO" sz="1300" b="0" i="1" u="none" strike="noStrike" cap="none" dirty="0">
                <a:solidFill>
                  <a:schemeClr val="tx1">
                    <a:lumMod val="50000"/>
                    <a:lumOff val="50000"/>
                  </a:schemeClr>
                </a:solidFill>
                <a:latin typeface="Calibri"/>
                <a:ea typeface="Calibri"/>
                <a:cs typeface="Calibri"/>
                <a:sym typeface="Calibri"/>
              </a:rPr>
              <a:t>A</a:t>
            </a:r>
            <a:r>
              <a:rPr lang="en" sz="1300" b="0" i="1" u="none" strike="noStrike" cap="none" dirty="0" err="1">
                <a:solidFill>
                  <a:schemeClr val="tx1">
                    <a:lumMod val="50000"/>
                    <a:lumOff val="50000"/>
                  </a:schemeClr>
                </a:solidFill>
                <a:latin typeface="Calibri"/>
                <a:ea typeface="Calibri"/>
                <a:cs typeface="Calibri"/>
                <a:sym typeface="Calibri"/>
              </a:rPr>
              <a:t>gosto</a:t>
            </a:r>
            <a:r>
              <a:rPr lang="en" sz="1300" b="0" i="1" u="none" strike="noStrike" cap="none" dirty="0">
                <a:solidFill>
                  <a:schemeClr val="tx1">
                    <a:lumMod val="50000"/>
                    <a:lumOff val="50000"/>
                  </a:schemeClr>
                </a:solidFill>
                <a:latin typeface="Calibri"/>
                <a:ea typeface="Calibri"/>
                <a:cs typeface="Calibri"/>
                <a:sym typeface="Calibri"/>
              </a:rPr>
              <a:t> 2021</a:t>
            </a:r>
            <a:endParaRPr sz="1300" b="0" i="1" u="none" strike="noStrike" cap="none" dirty="0">
              <a:solidFill>
                <a:schemeClr val="tx1">
                  <a:lumMod val="50000"/>
                  <a:lumOff val="50000"/>
                </a:schemeClr>
              </a:solidFill>
              <a:latin typeface="Calibri"/>
              <a:ea typeface="Calibri"/>
              <a:cs typeface="Calibri"/>
              <a:sym typeface="Calibri"/>
            </a:endParaRPr>
          </a:p>
        </p:txBody>
      </p:sp>
      <p:sp>
        <p:nvSpPr>
          <p:cNvPr id="2" name="Rectángulo 1">
            <a:extLst>
              <a:ext uri="{FF2B5EF4-FFF2-40B4-BE49-F238E27FC236}">
                <a16:creationId xmlns:a16="http://schemas.microsoft.com/office/drawing/2014/main" id="{B38F5946-6887-4472-B830-F1BE52D5A14D}"/>
              </a:ext>
            </a:extLst>
          </p:cNvPr>
          <p:cNvSpPr/>
          <p:nvPr/>
        </p:nvSpPr>
        <p:spPr>
          <a:xfrm>
            <a:off x="-42613" y="1842150"/>
            <a:ext cx="8180232" cy="569387"/>
          </a:xfrm>
          <a:prstGeom prst="rect">
            <a:avLst/>
          </a:prstGeom>
        </p:spPr>
        <p:txBody>
          <a:bodyPr wrap="square">
            <a:spAutoFit/>
          </a:bodyPr>
          <a:lstStyle/>
          <a:p>
            <a:r>
              <a:rPr lang="en" sz="3100" b="1" dirty="0" err="1">
                <a:solidFill>
                  <a:schemeClr val="dk2"/>
                </a:solidFill>
                <a:latin typeface="Calibri"/>
                <a:cs typeface="Calibri"/>
                <a:sym typeface="Calibri"/>
              </a:rPr>
              <a:t>Garantías</a:t>
            </a:r>
            <a:r>
              <a:rPr lang="en" sz="3100" b="1" dirty="0">
                <a:solidFill>
                  <a:schemeClr val="dk2"/>
                </a:solidFill>
                <a:latin typeface="Calibri"/>
                <a:cs typeface="Calibri"/>
                <a:sym typeface="Calibri"/>
              </a:rPr>
              <a:t> y </a:t>
            </a:r>
            <a:r>
              <a:rPr lang="en" sz="3100" b="1" dirty="0" err="1">
                <a:solidFill>
                  <a:schemeClr val="dk2"/>
                </a:solidFill>
                <a:latin typeface="Calibri"/>
                <a:cs typeface="Calibri"/>
                <a:sym typeface="Calibri"/>
              </a:rPr>
              <a:t>nuevas</a:t>
            </a:r>
            <a:r>
              <a:rPr lang="en" sz="3100" b="1" dirty="0">
                <a:solidFill>
                  <a:schemeClr val="dk2"/>
                </a:solidFill>
                <a:latin typeface="Calibri"/>
                <a:cs typeface="Calibri"/>
                <a:sym typeface="Calibri"/>
              </a:rPr>
              <a:t> </a:t>
            </a:r>
            <a:r>
              <a:rPr lang="en" sz="3100" b="1" dirty="0" err="1">
                <a:solidFill>
                  <a:schemeClr val="dk2"/>
                </a:solidFill>
                <a:latin typeface="Calibri"/>
                <a:cs typeface="Calibri"/>
                <a:sym typeface="Calibri"/>
              </a:rPr>
              <a:t>herramientas</a:t>
            </a:r>
            <a:r>
              <a:rPr lang="en" sz="3100" b="1" dirty="0">
                <a:solidFill>
                  <a:schemeClr val="dk2"/>
                </a:solidFill>
                <a:latin typeface="Calibri"/>
                <a:cs typeface="Calibri"/>
                <a:sym typeface="Calibri"/>
              </a:rPr>
              <a:t> de </a:t>
            </a:r>
            <a:r>
              <a:rPr lang="en" sz="3100" b="1" dirty="0" err="1">
                <a:solidFill>
                  <a:schemeClr val="dk2"/>
                </a:solidFill>
                <a:latin typeface="Calibri"/>
                <a:cs typeface="Calibri"/>
                <a:sym typeface="Calibri"/>
              </a:rPr>
              <a:t>financiación</a:t>
            </a:r>
            <a:endParaRPr lang="es-CO" sz="3100" b="1" dirty="0">
              <a:solidFill>
                <a:schemeClr val="dk2"/>
              </a:solidFill>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4" name="Imagen 3">
            <a:extLst>
              <a:ext uri="{FF2B5EF4-FFF2-40B4-BE49-F238E27FC236}">
                <a16:creationId xmlns:a16="http://schemas.microsoft.com/office/drawing/2014/main" id="{19111CFF-27AC-8E47-A380-1AA204447C45}"/>
              </a:ext>
            </a:extLst>
          </p:cNvPr>
          <p:cNvPicPr>
            <a:picLocks noChangeAspect="1"/>
          </p:cNvPicPr>
          <p:nvPr/>
        </p:nvPicPr>
        <p:blipFill>
          <a:blip r:embed="rId3"/>
          <a:stretch>
            <a:fillRect/>
          </a:stretch>
        </p:blipFill>
        <p:spPr>
          <a:xfrm>
            <a:off x="0" y="9715"/>
            <a:ext cx="9144000" cy="5124070"/>
          </a:xfrm>
          <a:prstGeom prst="rect">
            <a:avLst/>
          </a:prstGeom>
        </p:spPr>
      </p:pic>
      <p:grpSp>
        <p:nvGrpSpPr>
          <p:cNvPr id="504" name="Google Shape;504;gb2f7835247_0_136"/>
          <p:cNvGrpSpPr/>
          <p:nvPr/>
        </p:nvGrpSpPr>
        <p:grpSpPr>
          <a:xfrm>
            <a:off x="0" y="5103472"/>
            <a:ext cx="7847405" cy="57676"/>
            <a:chOff x="0" y="2996952"/>
            <a:chExt cx="7380236" cy="76200"/>
          </a:xfrm>
        </p:grpSpPr>
        <p:sp>
          <p:nvSpPr>
            <p:cNvPr id="505" name="Google Shape;505;gb2f7835247_0_136"/>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gb2f7835247_0_136"/>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gb2f7835247_0_136"/>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8" name="Google Shape;508;gb2f7835247_0_136"/>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09" name="Google Shape;509;gb2f7835247_0_136"/>
          <p:cNvSpPr/>
          <p:nvPr/>
        </p:nvSpPr>
        <p:spPr>
          <a:xfrm>
            <a:off x="75" y="163485"/>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510" name="Google Shape;510;gb2f7835247_0_136"/>
          <p:cNvSpPr/>
          <p:nvPr/>
        </p:nvSpPr>
        <p:spPr>
          <a:xfrm>
            <a:off x="0" y="60517"/>
            <a:ext cx="9144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 sz="3200" b="1" i="0" u="none" strike="noStrike" cap="none">
                <a:solidFill>
                  <a:srgbClr val="FFFFFF"/>
                </a:solidFill>
                <a:latin typeface="Calibri"/>
                <a:ea typeface="Calibri"/>
                <a:cs typeface="Calibri"/>
                <a:sym typeface="Calibri"/>
              </a:rPr>
              <a:t>Créditos Garantizados por Departamento</a:t>
            </a:r>
            <a:endParaRPr sz="200" b="0" i="0" u="none" strike="noStrike" cap="none">
              <a:solidFill>
                <a:srgbClr val="FFFFFF"/>
              </a:solidFill>
              <a:latin typeface="Arial"/>
              <a:ea typeface="Arial"/>
              <a:cs typeface="Arial"/>
              <a:sym typeface="Arial"/>
            </a:endParaRPr>
          </a:p>
        </p:txBody>
      </p:sp>
      <p:pic>
        <p:nvPicPr>
          <p:cNvPr id="511" name="Google Shape;511;gb2f7835247_0_1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61551"/>
            <a:ext cx="1839975" cy="2092226"/>
          </a:xfrm>
          <a:prstGeom prst="rect">
            <a:avLst/>
          </a:prstGeom>
          <a:noFill/>
          <a:ln>
            <a:noFill/>
          </a:ln>
        </p:spPr>
      </p:pic>
      <p:sp>
        <p:nvSpPr>
          <p:cNvPr id="12" name="Google Shape;363;gd0b81fb426_0_331">
            <a:extLst>
              <a:ext uri="{FF2B5EF4-FFF2-40B4-BE49-F238E27FC236}">
                <a16:creationId xmlns:a16="http://schemas.microsoft.com/office/drawing/2014/main" id="{3681B748-66FB-2C4D-8434-72F15B8163FF}"/>
              </a:ext>
            </a:extLst>
          </p:cNvPr>
          <p:cNvSpPr/>
          <p:nvPr/>
        </p:nvSpPr>
        <p:spPr>
          <a:xfrm>
            <a:off x="16319" y="4855226"/>
            <a:ext cx="9151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1" u="none" strike="noStrike" cap="none" dirty="0">
                <a:solidFill>
                  <a:srgbClr val="595959"/>
                </a:solidFill>
                <a:latin typeface="Arial"/>
                <a:ea typeface="Arial"/>
                <a:cs typeface="Arial"/>
                <a:sym typeface="Arial"/>
              </a:rPr>
              <a:t>Fuente:</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Fondo</a:t>
            </a:r>
            <a:r>
              <a:rPr lang="en" sz="1050" b="0" i="1" u="none" strike="noStrike" cap="none" dirty="0">
                <a:solidFill>
                  <a:srgbClr val="595959"/>
                </a:solidFill>
                <a:latin typeface="Arial"/>
                <a:ea typeface="Arial"/>
                <a:cs typeface="Arial"/>
                <a:sym typeface="Arial"/>
              </a:rPr>
              <a:t> Nacional de </a:t>
            </a:r>
            <a:r>
              <a:rPr lang="en" sz="1050" b="0" i="1" u="none" strike="noStrike" cap="none" dirty="0" err="1">
                <a:solidFill>
                  <a:srgbClr val="595959"/>
                </a:solidFill>
                <a:latin typeface="Arial"/>
                <a:ea typeface="Arial"/>
                <a:cs typeface="Arial"/>
                <a:sym typeface="Arial"/>
              </a:rPr>
              <a:t>Garantías</a:t>
            </a:r>
            <a:r>
              <a:rPr lang="en" sz="1050" b="0" i="1" u="none" strike="noStrike" cap="none" dirty="0">
                <a:solidFill>
                  <a:srgbClr val="595959"/>
                </a:solidFill>
                <a:latin typeface="Arial"/>
                <a:ea typeface="Arial"/>
                <a:cs typeface="Arial"/>
                <a:sym typeface="Arial"/>
              </a:rPr>
              <a:t> –  Corte 22 de </a:t>
            </a:r>
            <a:r>
              <a:rPr lang="es-CO" sz="1050" i="1" dirty="0">
                <a:solidFill>
                  <a:srgbClr val="595959"/>
                </a:solidFill>
              </a:rPr>
              <a:t>a</a:t>
            </a:r>
            <a:r>
              <a:rPr lang="en" sz="1050" b="0" i="1" u="none" strike="noStrike" cap="none" dirty="0" err="1">
                <a:solidFill>
                  <a:srgbClr val="595959"/>
                </a:solidFill>
                <a:latin typeface="Arial"/>
                <a:ea typeface="Arial"/>
                <a:cs typeface="Arial"/>
                <a:sym typeface="Arial"/>
              </a:rPr>
              <a:t>gosto</a:t>
            </a:r>
            <a:r>
              <a:rPr lang="en" sz="1050" b="0" i="1" u="none" strike="noStrike" cap="none" dirty="0">
                <a:solidFill>
                  <a:srgbClr val="595959"/>
                </a:solidFill>
                <a:latin typeface="Arial"/>
                <a:ea typeface="Arial"/>
                <a:cs typeface="Arial"/>
                <a:sym typeface="Arial"/>
              </a:rPr>
              <a:t> – </a:t>
            </a:r>
            <a:r>
              <a:rPr lang="en" sz="1050" b="0" i="1" u="none" strike="noStrike" cap="none" dirty="0" err="1">
                <a:solidFill>
                  <a:srgbClr val="595959"/>
                </a:solidFill>
                <a:latin typeface="Arial"/>
                <a:ea typeface="Arial"/>
                <a:cs typeface="Arial"/>
                <a:sym typeface="Arial"/>
              </a:rPr>
              <a:t>Cifras</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en</a:t>
            </a:r>
            <a:r>
              <a:rPr lang="en" sz="1050" b="0" i="1" u="none" strike="noStrike" cap="none" dirty="0">
                <a:solidFill>
                  <a:srgbClr val="595959"/>
                </a:solidFill>
                <a:latin typeface="Arial"/>
                <a:ea typeface="Arial"/>
                <a:cs typeface="Arial"/>
                <a:sym typeface="Arial"/>
              </a:rPr>
              <a:t> miles de </a:t>
            </a:r>
            <a:r>
              <a:rPr lang="en" sz="1050" b="0" i="1" u="none" strike="noStrike" cap="none" dirty="0" err="1">
                <a:solidFill>
                  <a:srgbClr val="595959"/>
                </a:solidFill>
                <a:latin typeface="Arial"/>
                <a:ea typeface="Arial"/>
                <a:cs typeface="Arial"/>
                <a:sym typeface="Arial"/>
              </a:rPr>
              <a:t>millones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Imagen 2" descr="Un grupo de personas frente a una tienda&#10;&#10;Descripción generada automáticamente con confianza media">
            <a:extLst>
              <a:ext uri="{FF2B5EF4-FFF2-40B4-BE49-F238E27FC236}">
                <a16:creationId xmlns:a16="http://schemas.microsoft.com/office/drawing/2014/main" id="{C48E242C-1B62-F847-B910-BC65C88F0F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03444"/>
          </a:xfrm>
          <a:prstGeom prst="rect">
            <a:avLst/>
          </a:prstGeom>
        </p:spPr>
      </p:pic>
      <p:sp>
        <p:nvSpPr>
          <p:cNvPr id="244" name="Google Shape;244;gb5ce0ff2a4_0_91"/>
          <p:cNvSpPr/>
          <p:nvPr/>
        </p:nvSpPr>
        <p:spPr>
          <a:xfrm>
            <a:off x="0" y="3414736"/>
            <a:ext cx="6106332" cy="530664"/>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5" name="Google Shape;245;gb5ce0ff2a4_0_91"/>
          <p:cNvSpPr txBox="1">
            <a:spLocks noGrp="1"/>
          </p:cNvSpPr>
          <p:nvPr>
            <p:ph type="title"/>
          </p:nvPr>
        </p:nvSpPr>
        <p:spPr>
          <a:xfrm>
            <a:off x="90625" y="3428990"/>
            <a:ext cx="6829368" cy="552300"/>
          </a:xfrm>
          <a:prstGeom prst="rect">
            <a:avLst/>
          </a:prstGeom>
          <a:noFill/>
          <a:ln>
            <a:noFill/>
          </a:ln>
        </p:spPr>
        <p:txBody>
          <a:bodyPr spcFirstLastPara="1" wrap="square" lIns="91425" tIns="91425" rIns="91425" bIns="91425" anchor="b" anchorCtr="0">
            <a:noAutofit/>
          </a:bodyPr>
          <a:lstStyle/>
          <a:p>
            <a:pPr algn="l">
              <a:buClr>
                <a:srgbClr val="3F3F3F"/>
              </a:buClr>
              <a:buSzPts val="4400"/>
            </a:pPr>
            <a:r>
              <a:rPr lang="en" sz="2800" b="1" dirty="0">
                <a:solidFill>
                  <a:srgbClr val="3F3F3F"/>
                </a:solidFill>
              </a:rPr>
              <a:t>3. </a:t>
            </a:r>
            <a:r>
              <a:rPr lang="es-ES" sz="2800" b="1" dirty="0">
                <a:solidFill>
                  <a:srgbClr val="3F3F3F"/>
                </a:solidFill>
              </a:rPr>
              <a:t>Nuevas herramientas de financiación</a:t>
            </a:r>
            <a:endParaRPr sz="2800" b="1" dirty="0">
              <a:solidFill>
                <a:srgbClr val="3F3F3F"/>
              </a:solidFill>
            </a:endParaRPr>
          </a:p>
        </p:txBody>
      </p:sp>
      <p:grpSp>
        <p:nvGrpSpPr>
          <p:cNvPr id="246" name="Google Shape;246;gb5ce0ff2a4_0_91"/>
          <p:cNvGrpSpPr/>
          <p:nvPr/>
        </p:nvGrpSpPr>
        <p:grpSpPr>
          <a:xfrm>
            <a:off x="0" y="5103443"/>
            <a:ext cx="9144112" cy="57691"/>
            <a:chOff x="0" y="2996952"/>
            <a:chExt cx="7380236" cy="76200"/>
          </a:xfrm>
        </p:grpSpPr>
        <p:sp>
          <p:nvSpPr>
            <p:cNvPr id="247" name="Google Shape;247;gb5ce0ff2a4_0_91"/>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gb5ce0ff2a4_0_91"/>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b5ce0ff2a4_0_91"/>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b5ce0ff2a4_0_91"/>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1" name="Google Shape;251;gb5ce0ff2a4_0_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51277"/>
            <a:ext cx="1839975" cy="2092226"/>
          </a:xfrm>
          <a:prstGeom prst="rect">
            <a:avLst/>
          </a:prstGeom>
          <a:noFill/>
          <a:ln>
            <a:noFill/>
          </a:ln>
        </p:spPr>
      </p:pic>
    </p:spTree>
    <p:extLst>
      <p:ext uri="{BB962C8B-B14F-4D97-AF65-F5344CB8AC3E}">
        <p14:creationId xmlns:p14="http://schemas.microsoft.com/office/powerpoint/2010/main" val="3977391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pSp>
        <p:nvGrpSpPr>
          <p:cNvPr id="669" name="Google Shape;669;p4"/>
          <p:cNvGrpSpPr/>
          <p:nvPr/>
        </p:nvGrpSpPr>
        <p:grpSpPr>
          <a:xfrm>
            <a:off x="-1" y="5103443"/>
            <a:ext cx="9144113" cy="57692"/>
            <a:chOff x="0" y="0"/>
            <a:chExt cx="9144111" cy="57690"/>
          </a:xfrm>
        </p:grpSpPr>
        <p:sp>
          <p:nvSpPr>
            <p:cNvPr id="670" name="Google Shape;670;p4"/>
            <p:cNvSpPr/>
            <p:nvPr/>
          </p:nvSpPr>
          <p:spPr>
            <a:xfrm>
              <a:off x="0" y="0"/>
              <a:ext cx="936313" cy="57690"/>
            </a:xfrm>
            <a:prstGeom prst="rect">
              <a:avLst/>
            </a:prstGeom>
            <a:solidFill>
              <a:srgbClr val="31AFE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4"/>
            <p:cNvSpPr/>
            <p:nvPr/>
          </p:nvSpPr>
          <p:spPr>
            <a:xfrm>
              <a:off x="936158" y="0"/>
              <a:ext cx="6423720" cy="57690"/>
            </a:xfrm>
            <a:prstGeom prst="rect">
              <a:avLst/>
            </a:prstGeom>
            <a:solidFill>
              <a:srgbClr val="00509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4"/>
            <p:cNvSpPr/>
            <p:nvPr/>
          </p:nvSpPr>
          <p:spPr>
            <a:xfrm>
              <a:off x="7359847" y="0"/>
              <a:ext cx="936684" cy="57690"/>
            </a:xfrm>
            <a:prstGeom prst="rect">
              <a:avLst/>
            </a:prstGeom>
            <a:solidFill>
              <a:srgbClr val="FABC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4"/>
            <p:cNvSpPr/>
            <p:nvPr/>
          </p:nvSpPr>
          <p:spPr>
            <a:xfrm>
              <a:off x="8296635" y="0"/>
              <a:ext cx="847476" cy="57690"/>
            </a:xfrm>
            <a:prstGeom prst="rect">
              <a:avLst/>
            </a:prstGeom>
            <a:solidFill>
              <a:srgbClr val="EB6A2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74" name="Google Shape;674;p4" descr="Google Shape;633;gd349a6a23d_0_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29124" y="4593573"/>
            <a:ext cx="848058" cy="422476"/>
          </a:xfrm>
          <a:prstGeom prst="rect">
            <a:avLst/>
          </a:prstGeom>
          <a:noFill/>
          <a:ln>
            <a:noFill/>
          </a:ln>
        </p:spPr>
      </p:pic>
      <p:sp>
        <p:nvSpPr>
          <p:cNvPr id="675" name="Google Shape;675;p4"/>
          <p:cNvSpPr/>
          <p:nvPr/>
        </p:nvSpPr>
        <p:spPr>
          <a:xfrm>
            <a:off x="74" y="273567"/>
            <a:ext cx="9144001" cy="422401"/>
          </a:xfrm>
          <a:prstGeom prst="rect">
            <a:avLst/>
          </a:prstGeom>
          <a:solidFill>
            <a:srgbClr val="00509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4"/>
          <p:cNvSpPr txBox="1"/>
          <p:nvPr/>
        </p:nvSpPr>
        <p:spPr>
          <a:xfrm>
            <a:off x="-1" y="170611"/>
            <a:ext cx="9144001" cy="584685"/>
          </a:xfrm>
          <a:prstGeom prst="rect">
            <a:avLst/>
          </a:prstGeom>
          <a:noFill/>
          <a:ln>
            <a:noFill/>
          </a:ln>
        </p:spPr>
        <p:txBody>
          <a:bodyPr spcFirstLastPara="1" wrap="square" lIns="45675" tIns="45675" rIns="45675" bIns="45675" anchor="t" anchorCtr="0">
            <a:spAutoFit/>
          </a:bodyPr>
          <a:lstStyle/>
          <a:p>
            <a:pPr algn="ctr">
              <a:buSzPts val="3200"/>
            </a:pPr>
            <a:r>
              <a:rPr lang="es-ES" sz="3200" b="1" dirty="0">
                <a:solidFill>
                  <a:srgbClr val="FFFFFF"/>
                </a:solidFill>
                <a:latin typeface="Calibri"/>
                <a:cs typeface="Calibri"/>
              </a:rPr>
              <a:t>Nuevos productos</a:t>
            </a:r>
            <a:endParaRPr sz="3200" b="1" dirty="0">
              <a:solidFill>
                <a:srgbClr val="FFFFFF"/>
              </a:solidFill>
              <a:latin typeface="Calibri"/>
              <a:cs typeface="Calibri"/>
            </a:endParaRPr>
          </a:p>
        </p:txBody>
      </p:sp>
      <p:sp>
        <p:nvSpPr>
          <p:cNvPr id="40" name="Google Shape;668;p4">
            <a:extLst>
              <a:ext uri="{FF2B5EF4-FFF2-40B4-BE49-F238E27FC236}">
                <a16:creationId xmlns:a16="http://schemas.microsoft.com/office/drawing/2014/main" id="{8A72208E-E83F-0942-965F-BE7986201336}"/>
              </a:ext>
            </a:extLst>
          </p:cNvPr>
          <p:cNvSpPr/>
          <p:nvPr/>
        </p:nvSpPr>
        <p:spPr>
          <a:xfrm>
            <a:off x="3579990" y="2048533"/>
            <a:ext cx="912301" cy="912301"/>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1" name="Google Shape;677;p4">
            <a:extLst>
              <a:ext uri="{FF2B5EF4-FFF2-40B4-BE49-F238E27FC236}">
                <a16:creationId xmlns:a16="http://schemas.microsoft.com/office/drawing/2014/main" id="{8592086C-0FAC-A943-A7F5-F0B2EB2803B2}"/>
              </a:ext>
            </a:extLst>
          </p:cNvPr>
          <p:cNvGrpSpPr/>
          <p:nvPr/>
        </p:nvGrpSpPr>
        <p:grpSpPr>
          <a:xfrm>
            <a:off x="2548899" y="3180638"/>
            <a:ext cx="583352" cy="584452"/>
            <a:chOff x="0" y="-1"/>
            <a:chExt cx="677532" cy="678810"/>
          </a:xfrm>
        </p:grpSpPr>
        <p:sp>
          <p:nvSpPr>
            <p:cNvPr id="42" name="Google Shape;678;p4">
              <a:extLst>
                <a:ext uri="{FF2B5EF4-FFF2-40B4-BE49-F238E27FC236}">
                  <a16:creationId xmlns:a16="http://schemas.microsoft.com/office/drawing/2014/main" id="{AACAE0C6-096A-F34C-9F6E-956921EAC245}"/>
                </a:ext>
              </a:extLst>
            </p:cNvPr>
            <p:cNvSpPr/>
            <p:nvPr/>
          </p:nvSpPr>
          <p:spPr>
            <a:xfrm>
              <a:off x="0" y="236127"/>
              <a:ext cx="74256" cy="43879"/>
            </a:xfrm>
            <a:custGeom>
              <a:avLst/>
              <a:gdLst/>
              <a:ahLst/>
              <a:cxnLst/>
              <a:rect l="l" t="t" r="r" b="b"/>
              <a:pathLst>
                <a:path w="21600" h="21600" extrusionOk="0">
                  <a:moveTo>
                    <a:pt x="5891" y="0"/>
                  </a:moveTo>
                  <a:cubicBezTo>
                    <a:pt x="2447" y="0"/>
                    <a:pt x="0" y="4985"/>
                    <a:pt x="0" y="9969"/>
                  </a:cubicBezTo>
                  <a:cubicBezTo>
                    <a:pt x="0" y="16615"/>
                    <a:pt x="2945" y="21600"/>
                    <a:pt x="5891" y="21600"/>
                  </a:cubicBezTo>
                  <a:lnTo>
                    <a:pt x="14727" y="21600"/>
                  </a:lnTo>
                  <a:cubicBezTo>
                    <a:pt x="18156" y="21600"/>
                    <a:pt x="21600" y="16615"/>
                    <a:pt x="21600" y="9969"/>
                  </a:cubicBezTo>
                  <a:cubicBezTo>
                    <a:pt x="21600" y="4985"/>
                    <a:pt x="18156" y="0"/>
                    <a:pt x="14727"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 name="Google Shape;679;p4">
              <a:extLst>
                <a:ext uri="{FF2B5EF4-FFF2-40B4-BE49-F238E27FC236}">
                  <a16:creationId xmlns:a16="http://schemas.microsoft.com/office/drawing/2014/main" id="{5E2C0C1D-2D8C-EA4A-BD96-6637B7582C0C}"/>
                </a:ext>
              </a:extLst>
            </p:cNvPr>
            <p:cNvGrpSpPr/>
            <p:nvPr/>
          </p:nvGrpSpPr>
          <p:grpSpPr>
            <a:xfrm>
              <a:off x="93751" y="-1"/>
              <a:ext cx="583781" cy="678810"/>
              <a:chOff x="0" y="0"/>
              <a:chExt cx="583780" cy="678808"/>
            </a:xfrm>
          </p:grpSpPr>
          <p:sp>
            <p:nvSpPr>
              <p:cNvPr id="44" name="Google Shape;680;p4">
                <a:extLst>
                  <a:ext uri="{FF2B5EF4-FFF2-40B4-BE49-F238E27FC236}">
                    <a16:creationId xmlns:a16="http://schemas.microsoft.com/office/drawing/2014/main" id="{182D5B5E-977A-B647-8A5E-D3EC68B6C71A}"/>
                  </a:ext>
                </a:extLst>
              </p:cNvPr>
              <p:cNvSpPr/>
              <p:nvPr/>
            </p:nvSpPr>
            <p:spPr>
              <a:xfrm>
                <a:off x="2243" y="0"/>
                <a:ext cx="488499" cy="678808"/>
              </a:xfrm>
              <a:custGeom>
                <a:avLst/>
                <a:gdLst/>
                <a:ahLst/>
                <a:cxnLst/>
                <a:rect l="l" t="t" r="r" b="b"/>
                <a:pathLst>
                  <a:path w="20907" h="21600" extrusionOk="0">
                    <a:moveTo>
                      <a:pt x="10506" y="1406"/>
                    </a:moveTo>
                    <a:cubicBezTo>
                      <a:pt x="15344" y="1406"/>
                      <a:pt x="19102" y="4199"/>
                      <a:pt x="19102" y="7743"/>
                    </a:cubicBezTo>
                    <a:cubicBezTo>
                      <a:pt x="18958" y="10268"/>
                      <a:pt x="16936" y="12578"/>
                      <a:pt x="13900" y="13545"/>
                    </a:cubicBezTo>
                    <a:cubicBezTo>
                      <a:pt x="13540" y="13705"/>
                      <a:pt x="13322" y="13920"/>
                      <a:pt x="13322" y="14242"/>
                    </a:cubicBezTo>
                    <a:lnTo>
                      <a:pt x="13322" y="14564"/>
                    </a:lnTo>
                    <a:lnTo>
                      <a:pt x="7615" y="14564"/>
                    </a:lnTo>
                    <a:lnTo>
                      <a:pt x="7615" y="14242"/>
                    </a:lnTo>
                    <a:cubicBezTo>
                      <a:pt x="7615" y="13974"/>
                      <a:pt x="7470" y="13705"/>
                      <a:pt x="7110" y="13545"/>
                    </a:cubicBezTo>
                    <a:cubicBezTo>
                      <a:pt x="3499" y="12362"/>
                      <a:pt x="1403" y="9516"/>
                      <a:pt x="2125" y="6615"/>
                    </a:cubicBezTo>
                    <a:cubicBezTo>
                      <a:pt x="2703" y="4144"/>
                      <a:pt x="5377" y="2051"/>
                      <a:pt x="8699" y="1514"/>
                    </a:cubicBezTo>
                    <a:cubicBezTo>
                      <a:pt x="9348" y="1459"/>
                      <a:pt x="9999" y="1406"/>
                      <a:pt x="10506" y="1406"/>
                    </a:cubicBezTo>
                    <a:close/>
                    <a:moveTo>
                      <a:pt x="13251" y="15960"/>
                    </a:moveTo>
                    <a:lnTo>
                      <a:pt x="13251" y="17411"/>
                    </a:lnTo>
                    <a:lnTo>
                      <a:pt x="7543" y="17411"/>
                    </a:lnTo>
                    <a:lnTo>
                      <a:pt x="7543" y="15960"/>
                    </a:lnTo>
                    <a:close/>
                    <a:moveTo>
                      <a:pt x="13033" y="18808"/>
                    </a:moveTo>
                    <a:cubicBezTo>
                      <a:pt x="12673" y="19614"/>
                      <a:pt x="11733" y="20204"/>
                      <a:pt x="10433" y="20204"/>
                    </a:cubicBezTo>
                    <a:cubicBezTo>
                      <a:pt x="9204" y="20204"/>
                      <a:pt x="8192" y="19614"/>
                      <a:pt x="7759" y="18808"/>
                    </a:cubicBezTo>
                    <a:close/>
                    <a:moveTo>
                      <a:pt x="10410" y="0"/>
                    </a:moveTo>
                    <a:cubicBezTo>
                      <a:pt x="9685" y="0"/>
                      <a:pt x="8942" y="55"/>
                      <a:pt x="8192" y="170"/>
                    </a:cubicBezTo>
                    <a:cubicBezTo>
                      <a:pt x="4148" y="868"/>
                      <a:pt x="896" y="3340"/>
                      <a:pt x="174" y="6347"/>
                    </a:cubicBezTo>
                    <a:cubicBezTo>
                      <a:pt x="-693" y="9946"/>
                      <a:pt x="1763" y="13168"/>
                      <a:pt x="5665" y="14619"/>
                    </a:cubicBezTo>
                    <a:lnTo>
                      <a:pt x="5665" y="18056"/>
                    </a:lnTo>
                    <a:cubicBezTo>
                      <a:pt x="5665" y="19989"/>
                      <a:pt x="7832" y="21600"/>
                      <a:pt x="10433" y="21600"/>
                    </a:cubicBezTo>
                    <a:cubicBezTo>
                      <a:pt x="13033" y="21600"/>
                      <a:pt x="15273" y="19989"/>
                      <a:pt x="15273" y="18056"/>
                    </a:cubicBezTo>
                    <a:lnTo>
                      <a:pt x="15273" y="14619"/>
                    </a:lnTo>
                    <a:cubicBezTo>
                      <a:pt x="18669" y="13275"/>
                      <a:pt x="20907" y="10643"/>
                      <a:pt x="20907" y="7690"/>
                    </a:cubicBezTo>
                    <a:cubicBezTo>
                      <a:pt x="20843" y="3401"/>
                      <a:pt x="16117" y="0"/>
                      <a:pt x="10410"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681;p4">
                <a:extLst>
                  <a:ext uri="{FF2B5EF4-FFF2-40B4-BE49-F238E27FC236}">
                    <a16:creationId xmlns:a16="http://schemas.microsoft.com/office/drawing/2014/main" id="{16C530DD-8C1D-B048-920E-93D7A61FB8F8}"/>
                  </a:ext>
                </a:extLst>
              </p:cNvPr>
              <p:cNvSpPr/>
              <p:nvPr/>
            </p:nvSpPr>
            <p:spPr>
              <a:xfrm>
                <a:off x="180162" y="91454"/>
                <a:ext cx="133351" cy="312241"/>
              </a:xfrm>
              <a:custGeom>
                <a:avLst/>
                <a:gdLst/>
                <a:ahLst/>
                <a:cxnLst/>
                <a:rect l="l" t="t" r="r" b="b"/>
                <a:pathLst>
                  <a:path w="21600" h="21600" extrusionOk="0">
                    <a:moveTo>
                      <a:pt x="10665" y="0"/>
                    </a:moveTo>
                    <a:cubicBezTo>
                      <a:pt x="8756" y="0"/>
                      <a:pt x="7385" y="700"/>
                      <a:pt x="7385" y="1401"/>
                    </a:cubicBezTo>
                    <a:lnTo>
                      <a:pt x="7385" y="2450"/>
                    </a:lnTo>
                    <a:cubicBezTo>
                      <a:pt x="3280" y="3035"/>
                      <a:pt x="0" y="4785"/>
                      <a:pt x="0" y="6771"/>
                    </a:cubicBezTo>
                    <a:cubicBezTo>
                      <a:pt x="0" y="9340"/>
                      <a:pt x="4921" y="10741"/>
                      <a:pt x="8756" y="11908"/>
                    </a:cubicBezTo>
                    <a:cubicBezTo>
                      <a:pt x="11490" y="12842"/>
                      <a:pt x="14493" y="13661"/>
                      <a:pt x="14493" y="14595"/>
                    </a:cubicBezTo>
                    <a:cubicBezTo>
                      <a:pt x="14493" y="15411"/>
                      <a:pt x="12852" y="16111"/>
                      <a:pt x="10665" y="16111"/>
                    </a:cubicBezTo>
                    <a:cubicBezTo>
                      <a:pt x="8756" y="16111"/>
                      <a:pt x="7385" y="15411"/>
                      <a:pt x="7385" y="14595"/>
                    </a:cubicBezTo>
                    <a:cubicBezTo>
                      <a:pt x="7385" y="13661"/>
                      <a:pt x="5467" y="12961"/>
                      <a:pt x="3827" y="12961"/>
                    </a:cubicBezTo>
                    <a:cubicBezTo>
                      <a:pt x="1918" y="12961"/>
                      <a:pt x="0" y="13661"/>
                      <a:pt x="0" y="14595"/>
                    </a:cubicBezTo>
                    <a:cubicBezTo>
                      <a:pt x="0" y="16578"/>
                      <a:pt x="3280" y="18212"/>
                      <a:pt x="7385" y="18913"/>
                    </a:cubicBezTo>
                    <a:lnTo>
                      <a:pt x="7385" y="19966"/>
                    </a:lnTo>
                    <a:cubicBezTo>
                      <a:pt x="7385" y="20781"/>
                      <a:pt x="9025" y="21600"/>
                      <a:pt x="10665" y="21600"/>
                    </a:cubicBezTo>
                    <a:cubicBezTo>
                      <a:pt x="12852" y="21600"/>
                      <a:pt x="14493" y="20781"/>
                      <a:pt x="14493" y="19966"/>
                    </a:cubicBezTo>
                    <a:lnTo>
                      <a:pt x="14493" y="18913"/>
                    </a:lnTo>
                    <a:cubicBezTo>
                      <a:pt x="18597" y="18331"/>
                      <a:pt x="21600" y="16578"/>
                      <a:pt x="21600" y="14595"/>
                    </a:cubicBezTo>
                    <a:cubicBezTo>
                      <a:pt x="21600" y="12027"/>
                      <a:pt x="16957" y="10626"/>
                      <a:pt x="13130" y="9458"/>
                    </a:cubicBezTo>
                    <a:cubicBezTo>
                      <a:pt x="10396" y="8521"/>
                      <a:pt x="7385" y="7705"/>
                      <a:pt x="7385" y="6771"/>
                    </a:cubicBezTo>
                    <a:cubicBezTo>
                      <a:pt x="6838" y="5952"/>
                      <a:pt x="8756" y="5252"/>
                      <a:pt x="10665" y="5252"/>
                    </a:cubicBezTo>
                    <a:cubicBezTo>
                      <a:pt x="12852" y="5252"/>
                      <a:pt x="14493" y="5952"/>
                      <a:pt x="14493" y="6771"/>
                    </a:cubicBezTo>
                    <a:cubicBezTo>
                      <a:pt x="14493" y="7705"/>
                      <a:pt x="16133" y="8406"/>
                      <a:pt x="17773" y="8406"/>
                    </a:cubicBezTo>
                    <a:cubicBezTo>
                      <a:pt x="19960" y="8406"/>
                      <a:pt x="21600" y="7705"/>
                      <a:pt x="21600" y="6771"/>
                    </a:cubicBezTo>
                    <a:cubicBezTo>
                      <a:pt x="21600" y="4785"/>
                      <a:pt x="18597" y="3150"/>
                      <a:pt x="14493" y="2450"/>
                    </a:cubicBezTo>
                    <a:lnTo>
                      <a:pt x="14493" y="1401"/>
                    </a:lnTo>
                    <a:cubicBezTo>
                      <a:pt x="14493" y="582"/>
                      <a:pt x="12852" y="0"/>
                      <a:pt x="10665"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682;p4">
                <a:extLst>
                  <a:ext uri="{FF2B5EF4-FFF2-40B4-BE49-F238E27FC236}">
                    <a16:creationId xmlns:a16="http://schemas.microsoft.com/office/drawing/2014/main" id="{9B1F33F2-2644-8244-92F9-66CBB6E7783F}"/>
                  </a:ext>
                </a:extLst>
              </p:cNvPr>
              <p:cNvSpPr/>
              <p:nvPr/>
            </p:nvSpPr>
            <p:spPr>
              <a:xfrm>
                <a:off x="0" y="441251"/>
                <a:ext cx="65001" cy="64989"/>
              </a:xfrm>
              <a:custGeom>
                <a:avLst/>
                <a:gdLst/>
                <a:ahLst/>
                <a:cxnLst/>
                <a:rect l="l" t="t" r="r" b="b"/>
                <a:pathLst>
                  <a:path w="20283" h="21600" extrusionOk="0">
                    <a:moveTo>
                      <a:pt x="13304" y="0"/>
                    </a:moveTo>
                    <a:cubicBezTo>
                      <a:pt x="11448" y="0"/>
                      <a:pt x="9609" y="694"/>
                      <a:pt x="8288" y="2101"/>
                    </a:cubicBezTo>
                    <a:lnTo>
                      <a:pt x="1969" y="8832"/>
                    </a:lnTo>
                    <a:cubicBezTo>
                      <a:pt x="-656" y="11646"/>
                      <a:pt x="-656" y="16133"/>
                      <a:pt x="1969" y="19499"/>
                    </a:cubicBezTo>
                    <a:cubicBezTo>
                      <a:pt x="3290" y="20906"/>
                      <a:pt x="5011" y="21600"/>
                      <a:pt x="6717" y="21600"/>
                    </a:cubicBezTo>
                    <a:cubicBezTo>
                      <a:pt x="8422" y="21600"/>
                      <a:pt x="10144" y="20906"/>
                      <a:pt x="11448" y="19499"/>
                    </a:cubicBezTo>
                    <a:lnTo>
                      <a:pt x="18303" y="12768"/>
                    </a:lnTo>
                    <a:cubicBezTo>
                      <a:pt x="20944" y="9954"/>
                      <a:pt x="20944" y="4915"/>
                      <a:pt x="18303" y="2101"/>
                    </a:cubicBezTo>
                    <a:cubicBezTo>
                      <a:pt x="16982" y="694"/>
                      <a:pt x="15143" y="0"/>
                      <a:pt x="13304"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683;p4">
                <a:extLst>
                  <a:ext uri="{FF2B5EF4-FFF2-40B4-BE49-F238E27FC236}">
                    <a16:creationId xmlns:a16="http://schemas.microsoft.com/office/drawing/2014/main" id="{169915AF-1AD6-1940-B766-80D8DC7BC7F0}"/>
                  </a:ext>
                </a:extLst>
              </p:cNvPr>
              <p:cNvSpPr/>
              <p:nvPr/>
            </p:nvSpPr>
            <p:spPr>
              <a:xfrm>
                <a:off x="428299" y="12536"/>
                <a:ext cx="65417" cy="64989"/>
              </a:xfrm>
              <a:custGeom>
                <a:avLst/>
                <a:gdLst/>
                <a:ahLst/>
                <a:cxnLst/>
                <a:rect l="l" t="t" r="r" b="b"/>
                <a:pathLst>
                  <a:path w="20413" h="21600" extrusionOk="0">
                    <a:moveTo>
                      <a:pt x="13433" y="0"/>
                    </a:moveTo>
                    <a:cubicBezTo>
                      <a:pt x="11594" y="0"/>
                      <a:pt x="9738" y="694"/>
                      <a:pt x="8434" y="2101"/>
                    </a:cubicBezTo>
                    <a:lnTo>
                      <a:pt x="1580" y="9384"/>
                    </a:lnTo>
                    <a:cubicBezTo>
                      <a:pt x="-527" y="12198"/>
                      <a:pt x="-527" y="16685"/>
                      <a:pt x="1580" y="19499"/>
                    </a:cubicBezTo>
                    <a:cubicBezTo>
                      <a:pt x="2900" y="20888"/>
                      <a:pt x="4739" y="21600"/>
                      <a:pt x="6578" y="21600"/>
                    </a:cubicBezTo>
                    <a:cubicBezTo>
                      <a:pt x="8434" y="21600"/>
                      <a:pt x="10273" y="20888"/>
                      <a:pt x="11594" y="19499"/>
                    </a:cubicBezTo>
                    <a:lnTo>
                      <a:pt x="18432" y="12768"/>
                    </a:lnTo>
                    <a:cubicBezTo>
                      <a:pt x="21073" y="9954"/>
                      <a:pt x="21073" y="4897"/>
                      <a:pt x="18432" y="2101"/>
                    </a:cubicBezTo>
                    <a:cubicBezTo>
                      <a:pt x="17127" y="694"/>
                      <a:pt x="15272" y="0"/>
                      <a:pt x="13433"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684;p4">
                <a:extLst>
                  <a:ext uri="{FF2B5EF4-FFF2-40B4-BE49-F238E27FC236}">
                    <a16:creationId xmlns:a16="http://schemas.microsoft.com/office/drawing/2014/main" id="{A530334D-CE26-6446-B9FD-806551491A27}"/>
                  </a:ext>
                </a:extLst>
              </p:cNvPr>
              <p:cNvSpPr/>
              <p:nvPr/>
            </p:nvSpPr>
            <p:spPr>
              <a:xfrm>
                <a:off x="428299" y="441251"/>
                <a:ext cx="65417" cy="64989"/>
              </a:xfrm>
              <a:custGeom>
                <a:avLst/>
                <a:gdLst/>
                <a:ahLst/>
                <a:cxnLst/>
                <a:rect l="l" t="t" r="r" b="b"/>
                <a:pathLst>
                  <a:path w="20413" h="21600" extrusionOk="0">
                    <a:moveTo>
                      <a:pt x="6578" y="0"/>
                    </a:moveTo>
                    <a:cubicBezTo>
                      <a:pt x="4739" y="0"/>
                      <a:pt x="2900" y="694"/>
                      <a:pt x="1580" y="2101"/>
                    </a:cubicBezTo>
                    <a:cubicBezTo>
                      <a:pt x="-527" y="4915"/>
                      <a:pt x="-527" y="9954"/>
                      <a:pt x="1580" y="12768"/>
                    </a:cubicBezTo>
                    <a:lnTo>
                      <a:pt x="8434" y="19499"/>
                    </a:lnTo>
                    <a:cubicBezTo>
                      <a:pt x="9738" y="20906"/>
                      <a:pt x="11594" y="21600"/>
                      <a:pt x="13433" y="21600"/>
                    </a:cubicBezTo>
                    <a:cubicBezTo>
                      <a:pt x="15272" y="21600"/>
                      <a:pt x="17127" y="20906"/>
                      <a:pt x="18432" y="19499"/>
                    </a:cubicBezTo>
                    <a:cubicBezTo>
                      <a:pt x="21073" y="16685"/>
                      <a:pt x="21073" y="11646"/>
                      <a:pt x="18432" y="8832"/>
                    </a:cubicBezTo>
                    <a:lnTo>
                      <a:pt x="11594" y="2101"/>
                    </a:lnTo>
                    <a:cubicBezTo>
                      <a:pt x="10273" y="694"/>
                      <a:pt x="8434" y="0"/>
                      <a:pt x="6578"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685;p4">
                <a:extLst>
                  <a:ext uri="{FF2B5EF4-FFF2-40B4-BE49-F238E27FC236}">
                    <a16:creationId xmlns:a16="http://schemas.microsoft.com/office/drawing/2014/main" id="{DD901619-8020-1043-82BB-153B34E5A263}"/>
                  </a:ext>
                </a:extLst>
              </p:cNvPr>
              <p:cNvSpPr/>
              <p:nvPr/>
            </p:nvSpPr>
            <p:spPr>
              <a:xfrm>
                <a:off x="0" y="12536"/>
                <a:ext cx="65001" cy="64989"/>
              </a:xfrm>
              <a:custGeom>
                <a:avLst/>
                <a:gdLst/>
                <a:ahLst/>
                <a:cxnLst/>
                <a:rect l="l" t="t" r="r" b="b"/>
                <a:pathLst>
                  <a:path w="20283" h="21600" extrusionOk="0">
                    <a:moveTo>
                      <a:pt x="6717" y="0"/>
                    </a:moveTo>
                    <a:cubicBezTo>
                      <a:pt x="5011" y="0"/>
                      <a:pt x="3290" y="694"/>
                      <a:pt x="1969" y="2101"/>
                    </a:cubicBezTo>
                    <a:cubicBezTo>
                      <a:pt x="-656" y="4897"/>
                      <a:pt x="-656" y="9954"/>
                      <a:pt x="1969" y="12768"/>
                    </a:cubicBezTo>
                    <a:lnTo>
                      <a:pt x="8288" y="19499"/>
                    </a:lnTo>
                    <a:cubicBezTo>
                      <a:pt x="9609" y="20888"/>
                      <a:pt x="11448" y="21600"/>
                      <a:pt x="13304" y="21600"/>
                    </a:cubicBezTo>
                    <a:cubicBezTo>
                      <a:pt x="15143" y="21600"/>
                      <a:pt x="16982" y="20888"/>
                      <a:pt x="18303" y="19499"/>
                    </a:cubicBezTo>
                    <a:cubicBezTo>
                      <a:pt x="20944" y="16685"/>
                      <a:pt x="20944" y="12198"/>
                      <a:pt x="18303" y="9384"/>
                    </a:cubicBezTo>
                    <a:lnTo>
                      <a:pt x="11448" y="2101"/>
                    </a:lnTo>
                    <a:cubicBezTo>
                      <a:pt x="10144" y="694"/>
                      <a:pt x="8422" y="0"/>
                      <a:pt x="6717"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686;p4">
                <a:extLst>
                  <a:ext uri="{FF2B5EF4-FFF2-40B4-BE49-F238E27FC236}">
                    <a16:creationId xmlns:a16="http://schemas.microsoft.com/office/drawing/2014/main" id="{37277AD0-1B25-874F-B86B-A9E92D21C5C7}"/>
                  </a:ext>
                </a:extLst>
              </p:cNvPr>
              <p:cNvSpPr/>
              <p:nvPr/>
            </p:nvSpPr>
            <p:spPr>
              <a:xfrm>
                <a:off x="509332" y="236591"/>
                <a:ext cx="74448" cy="43880"/>
              </a:xfrm>
              <a:custGeom>
                <a:avLst/>
                <a:gdLst/>
                <a:ahLst/>
                <a:cxnLst/>
                <a:rect l="l" t="t" r="r" b="b"/>
                <a:pathLst>
                  <a:path w="21167" h="21600" extrusionOk="0">
                    <a:moveTo>
                      <a:pt x="6718" y="0"/>
                    </a:moveTo>
                    <a:cubicBezTo>
                      <a:pt x="3351" y="0"/>
                      <a:pt x="0" y="4985"/>
                      <a:pt x="0" y="9969"/>
                    </a:cubicBezTo>
                    <a:cubicBezTo>
                      <a:pt x="0" y="16615"/>
                      <a:pt x="3351" y="21600"/>
                      <a:pt x="6718" y="21600"/>
                    </a:cubicBezTo>
                    <a:lnTo>
                      <a:pt x="15355" y="21600"/>
                    </a:lnTo>
                    <a:cubicBezTo>
                      <a:pt x="18721" y="21600"/>
                      <a:pt x="21113" y="16615"/>
                      <a:pt x="21113" y="9969"/>
                    </a:cubicBezTo>
                    <a:cubicBezTo>
                      <a:pt x="21600" y="4985"/>
                      <a:pt x="18721" y="0"/>
                      <a:pt x="15355" y="0"/>
                    </a:cubicBezTo>
                    <a:close/>
                  </a:path>
                </a:pathLst>
              </a:cu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51" name="Google Shape;688;p4">
            <a:extLst>
              <a:ext uri="{FF2B5EF4-FFF2-40B4-BE49-F238E27FC236}">
                <a16:creationId xmlns:a16="http://schemas.microsoft.com/office/drawing/2014/main" id="{6EE91974-F586-3643-A3BB-EFF9AAA35431}"/>
              </a:ext>
            </a:extLst>
          </p:cNvPr>
          <p:cNvCxnSpPr>
            <a:cxnSpLocks/>
          </p:cNvCxnSpPr>
          <p:nvPr/>
        </p:nvCxnSpPr>
        <p:spPr>
          <a:xfrm flipH="1">
            <a:off x="2314653" y="2795957"/>
            <a:ext cx="4553625" cy="0"/>
          </a:xfrm>
          <a:prstGeom prst="straightConnector1">
            <a:avLst/>
          </a:prstGeom>
          <a:noFill/>
          <a:ln w="9525" cap="flat" cmpd="sng">
            <a:solidFill>
              <a:srgbClr val="D9D9D9"/>
            </a:solidFill>
            <a:prstDash val="dash"/>
            <a:round/>
            <a:headEnd type="oval" w="med" len="med"/>
            <a:tailEnd type="oval" w="med" len="med"/>
          </a:ln>
        </p:spPr>
      </p:cxnSp>
      <p:sp>
        <p:nvSpPr>
          <p:cNvPr id="52" name="Google Shape;689;p4">
            <a:extLst>
              <a:ext uri="{FF2B5EF4-FFF2-40B4-BE49-F238E27FC236}">
                <a16:creationId xmlns:a16="http://schemas.microsoft.com/office/drawing/2014/main" id="{6178C70A-7248-C941-8B99-C0A2F7DC4D45}"/>
              </a:ext>
            </a:extLst>
          </p:cNvPr>
          <p:cNvSpPr/>
          <p:nvPr/>
        </p:nvSpPr>
        <p:spPr>
          <a:xfrm>
            <a:off x="4361926" y="2938208"/>
            <a:ext cx="2223483" cy="253800"/>
          </a:xfrm>
          <a:prstGeom prst="rect">
            <a:avLst/>
          </a:prstGeom>
          <a:solidFill>
            <a:srgbClr val="F3F3F3"/>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691;p4">
            <a:extLst>
              <a:ext uri="{FF2B5EF4-FFF2-40B4-BE49-F238E27FC236}">
                <a16:creationId xmlns:a16="http://schemas.microsoft.com/office/drawing/2014/main" id="{C21A5A5B-E5EA-5642-9AAF-4D3F77EE37BA}"/>
              </a:ext>
            </a:extLst>
          </p:cNvPr>
          <p:cNvSpPr txBox="1"/>
          <p:nvPr/>
        </p:nvSpPr>
        <p:spPr>
          <a:xfrm>
            <a:off x="2954227" y="2848119"/>
            <a:ext cx="3914051" cy="646250"/>
          </a:xfrm>
          <a:prstGeom prst="rect">
            <a:avLst/>
          </a:prstGeom>
          <a:noFill/>
          <a:ln>
            <a:noFill/>
          </a:ln>
        </p:spPr>
        <p:txBody>
          <a:bodyPr spcFirstLastPara="1" wrap="square" lIns="91400" tIns="91400" rIns="91400" bIns="91400" anchor="t" anchorCtr="0">
            <a:spAutoFit/>
          </a:bodyPr>
          <a:lstStyle/>
          <a:p>
            <a:pPr algn="ctr">
              <a:buSzPts val="1300"/>
            </a:pPr>
            <a:r>
              <a:rPr lang="en" b="1" dirty="0">
                <a:solidFill>
                  <a:srgbClr val="999999"/>
                </a:solidFill>
                <a:latin typeface="Calibri"/>
                <a:cs typeface="Calibri"/>
                <a:sym typeface="Calibri"/>
              </a:rPr>
              <a:t>Crowdfunding</a:t>
            </a:r>
            <a:r>
              <a:rPr lang="en" sz="1300" b="1" i="0" u="none" strike="noStrike" cap="none" dirty="0">
                <a:solidFill>
                  <a:srgbClr val="434343"/>
                </a:solidFill>
                <a:latin typeface="Calibri"/>
                <a:ea typeface="Calibri"/>
                <a:cs typeface="Calibri"/>
                <a:sym typeface="Calibri"/>
              </a:rPr>
              <a:t> </a:t>
            </a:r>
            <a:r>
              <a:rPr lang="es-CO" sz="1600" b="1" dirty="0">
                <a:solidFill>
                  <a:srgbClr val="005091"/>
                </a:solidFill>
                <a:latin typeface="Calibri"/>
                <a:cs typeface="Calibri"/>
                <a:sym typeface="Calibri"/>
              </a:rPr>
              <a:t>Financiación Colaborativa</a:t>
            </a:r>
            <a:endParaRPr lang="es-CO" sz="1600" b="1" dirty="0">
              <a:solidFill>
                <a:srgbClr val="005091"/>
              </a:solidFill>
              <a:latin typeface="Calibri"/>
              <a:cs typeface="Calibri"/>
            </a:endParaRPr>
          </a:p>
          <a:p>
            <a:pPr marL="0" marR="0" lvl="0" indent="0" algn="ctr" rtl="0">
              <a:lnSpc>
                <a:spcPct val="100000"/>
              </a:lnSpc>
              <a:spcBef>
                <a:spcPts val="0"/>
              </a:spcBef>
              <a:spcAft>
                <a:spcPts val="0"/>
              </a:spcAft>
              <a:buClr>
                <a:srgbClr val="000000"/>
              </a:buClr>
              <a:buSzPts val="13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402;gd8c1182c57_0_811">
            <a:extLst>
              <a:ext uri="{FF2B5EF4-FFF2-40B4-BE49-F238E27FC236}">
                <a16:creationId xmlns:a16="http://schemas.microsoft.com/office/drawing/2014/main" id="{0798A7FC-8824-1049-B1D3-7857882FB47A}"/>
              </a:ext>
            </a:extLst>
          </p:cNvPr>
          <p:cNvSpPr/>
          <p:nvPr/>
        </p:nvSpPr>
        <p:spPr>
          <a:xfrm>
            <a:off x="3947326" y="1488575"/>
            <a:ext cx="2638084" cy="2538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403;gd8c1182c57_0_811">
            <a:extLst>
              <a:ext uri="{FF2B5EF4-FFF2-40B4-BE49-F238E27FC236}">
                <a16:creationId xmlns:a16="http://schemas.microsoft.com/office/drawing/2014/main" id="{AC41FF17-EC3E-0B4F-8EC9-B07A168CA8F5}"/>
              </a:ext>
            </a:extLst>
          </p:cNvPr>
          <p:cNvSpPr txBox="1"/>
          <p:nvPr/>
        </p:nvSpPr>
        <p:spPr>
          <a:xfrm>
            <a:off x="3195491" y="1216183"/>
            <a:ext cx="3583883" cy="1287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1400"/>
              <a:buFont typeface="Arial"/>
              <a:buNone/>
            </a:pPr>
            <a:r>
              <a:rPr lang="en" sz="1400" b="1" i="0" u="none" strike="noStrike" cap="none" dirty="0" err="1">
                <a:solidFill>
                  <a:srgbClr val="999999"/>
                </a:solidFill>
                <a:latin typeface="Calibri"/>
                <a:ea typeface="Calibri"/>
                <a:cs typeface="Calibri"/>
                <a:sym typeface="Calibri"/>
              </a:rPr>
              <a:t>Garantía</a:t>
            </a:r>
            <a:r>
              <a:rPr lang="en" sz="1200" b="1" i="0" u="none" strike="noStrike" cap="none" dirty="0">
                <a:solidFill>
                  <a:schemeClr val="dk1"/>
                </a:solidFill>
                <a:latin typeface="Calibri"/>
                <a:ea typeface="Calibri"/>
                <a:cs typeface="Calibri"/>
                <a:sym typeface="Calibri"/>
              </a:rPr>
              <a:t> </a:t>
            </a:r>
            <a:r>
              <a:rPr lang="en" sz="1600" b="1" i="0" u="none" strike="noStrike" cap="none" dirty="0">
                <a:solidFill>
                  <a:srgbClr val="005091"/>
                </a:solidFill>
                <a:latin typeface="Calibri"/>
                <a:ea typeface="Calibri"/>
                <a:cs typeface="Calibri"/>
                <a:sym typeface="Calibri"/>
              </a:rPr>
              <a:t>Capital de </a:t>
            </a:r>
            <a:r>
              <a:rPr lang="en" sz="1600" b="1" i="0" u="none" strike="noStrike" cap="none" dirty="0" err="1">
                <a:solidFill>
                  <a:srgbClr val="005091"/>
                </a:solidFill>
                <a:latin typeface="Calibri"/>
                <a:ea typeface="Calibri"/>
                <a:cs typeface="Calibri"/>
                <a:sym typeface="Calibri"/>
              </a:rPr>
              <a:t>Trabajo</a:t>
            </a:r>
            <a:r>
              <a:rPr lang="en" sz="1600" b="1" i="0" u="none" strike="noStrike" cap="none" dirty="0">
                <a:solidFill>
                  <a:srgbClr val="005091"/>
                </a:solidFill>
                <a:latin typeface="Calibri"/>
                <a:ea typeface="Calibri"/>
                <a:cs typeface="Calibri"/>
                <a:sym typeface="Calibri"/>
              </a:rPr>
              <a:t> e </a:t>
            </a:r>
            <a:r>
              <a:rPr lang="en" sz="1600" b="1" i="0" u="none" strike="noStrike" cap="none" dirty="0" err="1">
                <a:solidFill>
                  <a:srgbClr val="005091"/>
                </a:solidFill>
                <a:latin typeface="Calibri"/>
                <a:ea typeface="Calibri"/>
                <a:cs typeface="Calibri"/>
                <a:sym typeface="Calibri"/>
              </a:rPr>
              <a:t>Inversión</a:t>
            </a:r>
            <a:endParaRPr sz="1200" b="1" i="0" u="none" strike="noStrike" cap="none" dirty="0">
              <a:solidFill>
                <a:schemeClr val="dk1"/>
              </a:solidFill>
              <a:latin typeface="Calibri"/>
              <a:ea typeface="Calibri"/>
              <a:cs typeface="Calibri"/>
              <a:sym typeface="Calibri"/>
            </a:endParaRPr>
          </a:p>
          <a:p>
            <a:pPr marL="257175" marR="0" lvl="0" indent="-209550" algn="just" rtl="0">
              <a:lnSpc>
                <a:spcPct val="100000"/>
              </a:lnSpc>
              <a:spcBef>
                <a:spcPts val="1200"/>
              </a:spcBef>
              <a:spcAft>
                <a:spcPts val="0"/>
              </a:spcAft>
              <a:buClr>
                <a:schemeClr val="dk1"/>
              </a:buClr>
              <a:buSzPts val="1050"/>
              <a:buFont typeface="Calibri"/>
              <a:buChar char="●"/>
            </a:pPr>
            <a:r>
              <a:rPr lang="es-CO" sz="1200" dirty="0">
                <a:solidFill>
                  <a:schemeClr val="dk1"/>
                </a:solidFill>
                <a:latin typeface="Calibri"/>
                <a:ea typeface="Calibri"/>
                <a:cs typeface="Calibri"/>
                <a:sym typeface="Calibri"/>
              </a:rPr>
              <a:t>La línea con mayor cupo y mayor utilización</a:t>
            </a:r>
          </a:p>
          <a:p>
            <a:pPr marL="257175" lvl="0" indent="-209550" algn="just">
              <a:buClr>
                <a:schemeClr val="dk1"/>
              </a:buClr>
              <a:buSzPts val="1050"/>
              <a:buFont typeface="Calibri"/>
              <a:buChar char="●"/>
            </a:pPr>
            <a:r>
              <a:rPr lang="es-CO" sz="1200" dirty="0">
                <a:solidFill>
                  <a:schemeClr val="dk1"/>
                </a:solidFill>
                <a:latin typeface="Calibri"/>
                <a:ea typeface="Calibri"/>
                <a:cs typeface="Calibri"/>
                <a:sym typeface="Calibri"/>
              </a:rPr>
              <a:t>$19,3 billones en cupo total en sus dos fases</a:t>
            </a:r>
          </a:p>
          <a:p>
            <a:pPr marL="257175" lvl="0" indent="-209550" algn="just">
              <a:buClr>
                <a:schemeClr val="dk1"/>
              </a:buClr>
              <a:buSzPts val="1050"/>
              <a:buFont typeface="Calibri"/>
              <a:buChar char="●"/>
            </a:pPr>
            <a:r>
              <a:rPr lang="es-CO" sz="1200" dirty="0">
                <a:solidFill>
                  <a:schemeClr val="dk1"/>
                </a:solidFill>
                <a:latin typeface="Calibri"/>
                <a:ea typeface="Calibri"/>
                <a:cs typeface="Calibri"/>
                <a:sym typeface="Calibri"/>
              </a:rPr>
              <a:t>Logramos con coberturas más amplias el acceso al crédito a los empresarios.</a:t>
            </a:r>
            <a:endParaRPr sz="1200" b="0" i="0" u="none" strike="noStrike" cap="none" dirty="0">
              <a:solidFill>
                <a:schemeClr val="dk1"/>
              </a:solidFill>
              <a:latin typeface="Calibri"/>
              <a:ea typeface="Calibri"/>
              <a:cs typeface="Calibri"/>
              <a:sym typeface="Calibri"/>
            </a:endParaRPr>
          </a:p>
        </p:txBody>
      </p:sp>
      <p:sp>
        <p:nvSpPr>
          <p:cNvPr id="31" name="Google Shape;404;gd8c1182c57_0_811">
            <a:extLst>
              <a:ext uri="{FF2B5EF4-FFF2-40B4-BE49-F238E27FC236}">
                <a16:creationId xmlns:a16="http://schemas.microsoft.com/office/drawing/2014/main" id="{5C4FBF8F-DD71-9B4E-ABAC-58128C02FE27}"/>
              </a:ext>
            </a:extLst>
          </p:cNvPr>
          <p:cNvSpPr/>
          <p:nvPr/>
        </p:nvSpPr>
        <p:spPr>
          <a:xfrm>
            <a:off x="2612833" y="1744902"/>
            <a:ext cx="461416" cy="442219"/>
          </a:xfrm>
          <a:custGeom>
            <a:avLst/>
            <a:gdLst/>
            <a:ahLst/>
            <a:cxnLst/>
            <a:rect l="l" t="t" r="r" b="b"/>
            <a:pathLst>
              <a:path w="18772" h="17991" extrusionOk="0">
                <a:moveTo>
                  <a:pt x="17492" y="6197"/>
                </a:moveTo>
                <a:lnTo>
                  <a:pt x="17217" y="8063"/>
                </a:lnTo>
                <a:lnTo>
                  <a:pt x="15626" y="6472"/>
                </a:lnTo>
                <a:lnTo>
                  <a:pt x="17492" y="6197"/>
                </a:lnTo>
                <a:close/>
                <a:moveTo>
                  <a:pt x="6055" y="9391"/>
                </a:moveTo>
                <a:lnTo>
                  <a:pt x="6055" y="16858"/>
                </a:lnTo>
                <a:lnTo>
                  <a:pt x="1133" y="16858"/>
                </a:lnTo>
                <a:lnTo>
                  <a:pt x="1133" y="13332"/>
                </a:lnTo>
                <a:lnTo>
                  <a:pt x="6055" y="9391"/>
                </a:lnTo>
                <a:close/>
                <a:moveTo>
                  <a:pt x="7187" y="9141"/>
                </a:moveTo>
                <a:lnTo>
                  <a:pt x="11903" y="11568"/>
                </a:lnTo>
                <a:lnTo>
                  <a:pt x="11903" y="16858"/>
                </a:lnTo>
                <a:lnTo>
                  <a:pt x="7187" y="16858"/>
                </a:lnTo>
                <a:lnTo>
                  <a:pt x="7187" y="9141"/>
                </a:lnTo>
                <a:close/>
                <a:moveTo>
                  <a:pt x="565" y="1"/>
                </a:moveTo>
                <a:cubicBezTo>
                  <a:pt x="254" y="1"/>
                  <a:pt x="1" y="255"/>
                  <a:pt x="1" y="569"/>
                </a:cubicBezTo>
                <a:lnTo>
                  <a:pt x="1" y="17423"/>
                </a:lnTo>
                <a:cubicBezTo>
                  <a:pt x="1" y="17737"/>
                  <a:pt x="254" y="17991"/>
                  <a:pt x="565" y="17991"/>
                </a:cubicBezTo>
                <a:lnTo>
                  <a:pt x="18141" y="17991"/>
                </a:lnTo>
                <a:cubicBezTo>
                  <a:pt x="18455" y="17991"/>
                  <a:pt x="18706" y="17737"/>
                  <a:pt x="18706" y="17423"/>
                </a:cubicBezTo>
                <a:cubicBezTo>
                  <a:pt x="18706" y="17112"/>
                  <a:pt x="18455" y="16858"/>
                  <a:pt x="18141" y="16858"/>
                </a:cubicBezTo>
                <a:lnTo>
                  <a:pt x="13033" y="16858"/>
                </a:lnTo>
                <a:lnTo>
                  <a:pt x="13033" y="11457"/>
                </a:lnTo>
                <a:lnTo>
                  <a:pt x="16022" y="8467"/>
                </a:lnTo>
                <a:lnTo>
                  <a:pt x="17214" y="9660"/>
                </a:lnTo>
                <a:cubicBezTo>
                  <a:pt x="17329" y="9774"/>
                  <a:pt x="17471" y="9826"/>
                  <a:pt x="17611" y="9826"/>
                </a:cubicBezTo>
                <a:cubicBezTo>
                  <a:pt x="17874" y="9826"/>
                  <a:pt x="18129" y="9643"/>
                  <a:pt x="18175" y="9343"/>
                </a:cubicBezTo>
                <a:lnTo>
                  <a:pt x="18721" y="5608"/>
                </a:lnTo>
                <a:cubicBezTo>
                  <a:pt x="18771" y="5262"/>
                  <a:pt x="18501" y="4962"/>
                  <a:pt x="18164" y="4962"/>
                </a:cubicBezTo>
                <a:cubicBezTo>
                  <a:pt x="18137" y="4962"/>
                  <a:pt x="18109" y="4964"/>
                  <a:pt x="18081" y="4968"/>
                </a:cubicBezTo>
                <a:lnTo>
                  <a:pt x="14346" y="5514"/>
                </a:lnTo>
                <a:cubicBezTo>
                  <a:pt x="13887" y="5584"/>
                  <a:pt x="13700" y="6145"/>
                  <a:pt x="14029" y="6475"/>
                </a:cubicBezTo>
                <a:lnTo>
                  <a:pt x="15222" y="7667"/>
                </a:lnTo>
                <a:lnTo>
                  <a:pt x="12359" y="10530"/>
                </a:lnTo>
                <a:lnTo>
                  <a:pt x="6879" y="7710"/>
                </a:lnTo>
                <a:cubicBezTo>
                  <a:pt x="6867" y="7703"/>
                  <a:pt x="6855" y="7697"/>
                  <a:pt x="6846" y="7694"/>
                </a:cubicBezTo>
                <a:lnTo>
                  <a:pt x="6831" y="7688"/>
                </a:lnTo>
                <a:lnTo>
                  <a:pt x="6794" y="7673"/>
                </a:lnTo>
                <a:lnTo>
                  <a:pt x="6776" y="7670"/>
                </a:lnTo>
                <a:cubicBezTo>
                  <a:pt x="6767" y="7667"/>
                  <a:pt x="6755" y="7664"/>
                  <a:pt x="6743" y="7661"/>
                </a:cubicBezTo>
                <a:lnTo>
                  <a:pt x="6728" y="7658"/>
                </a:lnTo>
                <a:cubicBezTo>
                  <a:pt x="6713" y="7655"/>
                  <a:pt x="6695" y="7652"/>
                  <a:pt x="6680" y="7649"/>
                </a:cubicBezTo>
                <a:lnTo>
                  <a:pt x="6553" y="7649"/>
                </a:lnTo>
                <a:cubicBezTo>
                  <a:pt x="6541" y="7649"/>
                  <a:pt x="6526" y="7655"/>
                  <a:pt x="6514" y="7655"/>
                </a:cubicBezTo>
                <a:lnTo>
                  <a:pt x="6495" y="7661"/>
                </a:lnTo>
                <a:cubicBezTo>
                  <a:pt x="6483" y="7661"/>
                  <a:pt x="6474" y="7664"/>
                  <a:pt x="6465" y="7667"/>
                </a:cubicBezTo>
                <a:lnTo>
                  <a:pt x="6447" y="7673"/>
                </a:lnTo>
                <a:cubicBezTo>
                  <a:pt x="6432" y="7679"/>
                  <a:pt x="6417" y="7682"/>
                  <a:pt x="6405" y="7688"/>
                </a:cubicBezTo>
                <a:lnTo>
                  <a:pt x="6387" y="7697"/>
                </a:lnTo>
                <a:lnTo>
                  <a:pt x="6360" y="7710"/>
                </a:lnTo>
                <a:lnTo>
                  <a:pt x="6341" y="7719"/>
                </a:lnTo>
                <a:cubicBezTo>
                  <a:pt x="6332" y="7725"/>
                  <a:pt x="6323" y="7731"/>
                  <a:pt x="6314" y="7737"/>
                </a:cubicBezTo>
                <a:lnTo>
                  <a:pt x="6299" y="7746"/>
                </a:lnTo>
                <a:cubicBezTo>
                  <a:pt x="6287" y="7752"/>
                  <a:pt x="6275" y="7761"/>
                  <a:pt x="6266" y="7770"/>
                </a:cubicBezTo>
                <a:lnTo>
                  <a:pt x="6260" y="7776"/>
                </a:lnTo>
                <a:lnTo>
                  <a:pt x="1133" y="11879"/>
                </a:lnTo>
                <a:lnTo>
                  <a:pt x="1133" y="569"/>
                </a:lnTo>
                <a:cubicBezTo>
                  <a:pt x="1133" y="255"/>
                  <a:pt x="879" y="1"/>
                  <a:pt x="56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2" name="Google Shape;690;p4">
            <a:extLst>
              <a:ext uri="{FF2B5EF4-FFF2-40B4-BE49-F238E27FC236}">
                <a16:creationId xmlns:a16="http://schemas.microsoft.com/office/drawing/2014/main" id="{53DC9E45-02FA-7945-9617-B144256E7265}"/>
              </a:ext>
            </a:extLst>
          </p:cNvPr>
          <p:cNvSpPr txBox="1"/>
          <p:nvPr/>
        </p:nvSpPr>
        <p:spPr>
          <a:xfrm>
            <a:off x="3162131" y="3177899"/>
            <a:ext cx="3298904" cy="830916"/>
          </a:xfrm>
          <a:prstGeom prst="rect">
            <a:avLst/>
          </a:prstGeom>
          <a:noFill/>
          <a:ln>
            <a:noFill/>
          </a:ln>
        </p:spPr>
        <p:txBody>
          <a:bodyPr spcFirstLastPara="1" wrap="square" lIns="91400" tIns="91400" rIns="91400" bIns="91400" anchor="t" anchorCtr="0">
            <a:spAutoFit/>
          </a:bodyPr>
          <a:lstStyle/>
          <a:p>
            <a:pPr marL="257175" indent="-209550" algn="just">
              <a:buClr>
                <a:schemeClr val="dk1"/>
              </a:buClr>
              <a:buSzPts val="1050"/>
              <a:buFont typeface="Calibri"/>
              <a:buChar char="●"/>
            </a:pPr>
            <a:r>
              <a:rPr lang="en" sz="1050" dirty="0">
                <a:solidFill>
                  <a:schemeClr val="dk1"/>
                </a:solidFill>
                <a:latin typeface="Calibri"/>
                <a:cs typeface="Calibri"/>
                <a:sym typeface="Calibri"/>
              </a:rPr>
              <a:t>Plataforma A2censo</a:t>
            </a:r>
            <a:endParaRPr sz="1050" dirty="0">
              <a:solidFill>
                <a:schemeClr val="dk1"/>
              </a:solidFill>
              <a:latin typeface="Calibri"/>
              <a:cs typeface="Calibri"/>
            </a:endParaRPr>
          </a:p>
          <a:p>
            <a:pPr marL="257175" indent="-209550" algn="just">
              <a:buClr>
                <a:schemeClr val="dk1"/>
              </a:buClr>
              <a:buSzPts val="1050"/>
              <a:buFont typeface="Calibri"/>
              <a:buChar char="●"/>
            </a:pPr>
            <a:r>
              <a:rPr lang="es-ES" sz="1050" dirty="0">
                <a:solidFill>
                  <a:schemeClr val="dk1"/>
                </a:solidFill>
                <a:latin typeface="Calibri"/>
                <a:cs typeface="Calibri"/>
                <a:sym typeface="Calibri"/>
              </a:rPr>
              <a:t>Más de 72 emisiones</a:t>
            </a:r>
            <a:endParaRPr sz="1050" dirty="0">
              <a:solidFill>
                <a:schemeClr val="dk1"/>
              </a:solidFill>
              <a:latin typeface="Calibri"/>
              <a:cs typeface="Calibri"/>
            </a:endParaRPr>
          </a:p>
          <a:p>
            <a:pPr marL="257175" indent="-209550" algn="just">
              <a:buClr>
                <a:schemeClr val="dk1"/>
              </a:buClr>
              <a:buSzPts val="1050"/>
              <a:buFont typeface="Calibri"/>
              <a:buChar char="●"/>
            </a:pPr>
            <a:r>
              <a:rPr lang="en" sz="1050" dirty="0">
                <a:solidFill>
                  <a:schemeClr val="dk1"/>
                </a:solidFill>
                <a:latin typeface="Calibri"/>
                <a:cs typeface="Calibri"/>
                <a:sym typeface="Calibri"/>
              </a:rPr>
              <a:t>Más de 5 mil </a:t>
            </a:r>
            <a:r>
              <a:rPr lang="en" sz="1050" dirty="0" err="1">
                <a:solidFill>
                  <a:schemeClr val="dk1"/>
                </a:solidFill>
                <a:latin typeface="Calibri"/>
                <a:cs typeface="Calibri"/>
                <a:sym typeface="Calibri"/>
              </a:rPr>
              <a:t>inversionistas</a:t>
            </a:r>
            <a:endParaRPr sz="1050" dirty="0">
              <a:solidFill>
                <a:schemeClr val="dk1"/>
              </a:solidFill>
              <a:latin typeface="Calibri"/>
              <a:cs typeface="Calibri"/>
            </a:endParaRPr>
          </a:p>
          <a:p>
            <a:pPr marL="257175" indent="-209550" algn="just">
              <a:buClr>
                <a:schemeClr val="dk1"/>
              </a:buClr>
              <a:buSzPts val="1050"/>
              <a:buFont typeface="Calibri"/>
              <a:buChar char="●"/>
            </a:pPr>
            <a:r>
              <a:rPr lang="en" sz="1050" dirty="0" err="1">
                <a:solidFill>
                  <a:schemeClr val="dk1"/>
                </a:solidFill>
                <a:latin typeface="Calibri"/>
                <a:cs typeface="Calibri"/>
                <a:sym typeface="Calibri"/>
              </a:rPr>
              <a:t>Desembolsos</a:t>
            </a:r>
            <a:r>
              <a:rPr lang="en" sz="1050" dirty="0">
                <a:solidFill>
                  <a:schemeClr val="dk1"/>
                </a:solidFill>
                <a:latin typeface="Calibri"/>
                <a:cs typeface="Calibri"/>
                <a:sym typeface="Calibri"/>
              </a:rPr>
              <a:t> por </a:t>
            </a:r>
            <a:r>
              <a:rPr lang="en" sz="1050" dirty="0" err="1">
                <a:solidFill>
                  <a:schemeClr val="dk1"/>
                </a:solidFill>
                <a:latin typeface="Calibri"/>
                <a:cs typeface="Calibri"/>
                <a:sym typeface="Calibri"/>
              </a:rPr>
              <a:t>más</a:t>
            </a:r>
            <a:r>
              <a:rPr lang="en" sz="1050" dirty="0">
                <a:solidFill>
                  <a:schemeClr val="dk1"/>
                </a:solidFill>
                <a:latin typeface="Calibri"/>
                <a:cs typeface="Calibri"/>
                <a:sym typeface="Calibri"/>
              </a:rPr>
              <a:t> de 23 mil </a:t>
            </a:r>
            <a:r>
              <a:rPr lang="en" sz="1050" dirty="0" err="1">
                <a:solidFill>
                  <a:schemeClr val="dk1"/>
                </a:solidFill>
                <a:latin typeface="Calibri"/>
                <a:cs typeface="Calibri"/>
                <a:sym typeface="Calibri"/>
              </a:rPr>
              <a:t>millones</a:t>
            </a:r>
            <a:endParaRPr sz="1050" dirty="0">
              <a:solidFill>
                <a:schemeClr val="dk1"/>
              </a:solidFill>
              <a:latin typeface="Calibri"/>
              <a:cs typeface="Calibri"/>
            </a:endParaRPr>
          </a:p>
        </p:txBody>
      </p:sp>
    </p:spTree>
    <p:extLst>
      <p:ext uri="{BB962C8B-B14F-4D97-AF65-F5344CB8AC3E}">
        <p14:creationId xmlns:p14="http://schemas.microsoft.com/office/powerpoint/2010/main" val="2543197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Imagen 2" descr="Hombre con guitarra en las manos&#10;&#10;Descripción generada automáticamente con confianza media">
            <a:extLst>
              <a:ext uri="{FF2B5EF4-FFF2-40B4-BE49-F238E27FC236}">
                <a16:creationId xmlns:a16="http://schemas.microsoft.com/office/drawing/2014/main" id="{1A051045-8CA0-A541-AE64-A32C00B06B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211"/>
            <a:ext cx="9144000" cy="5154711"/>
          </a:xfrm>
          <a:prstGeom prst="rect">
            <a:avLst/>
          </a:prstGeom>
        </p:spPr>
      </p:pic>
      <p:pic>
        <p:nvPicPr>
          <p:cNvPr id="13" name="Imagen 12" descr="Hombre con guitarra en las manos&#10;&#10;Descripción generada automáticamente con confianza media">
            <a:extLst>
              <a:ext uri="{FF2B5EF4-FFF2-40B4-BE49-F238E27FC236}">
                <a16:creationId xmlns:a16="http://schemas.microsoft.com/office/drawing/2014/main" id="{5A97E1E0-05C4-AE42-975A-AC02AB6131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668"/>
            <a:ext cx="9144000" cy="5154711"/>
          </a:xfrm>
          <a:prstGeom prst="rect">
            <a:avLst/>
          </a:prstGeom>
        </p:spPr>
      </p:pic>
      <p:sp>
        <p:nvSpPr>
          <p:cNvPr id="317" name="Google Shape;317;gbd02f383d2_0_310"/>
          <p:cNvSpPr/>
          <p:nvPr/>
        </p:nvSpPr>
        <p:spPr>
          <a:xfrm>
            <a:off x="0" y="3645724"/>
            <a:ext cx="5371301" cy="796560"/>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8" name="Google Shape;318;gbd02f383d2_0_310"/>
          <p:cNvSpPr txBox="1">
            <a:spLocks noGrp="1"/>
          </p:cNvSpPr>
          <p:nvPr>
            <p:ph type="title"/>
          </p:nvPr>
        </p:nvSpPr>
        <p:spPr>
          <a:xfrm>
            <a:off x="102532" y="4002038"/>
            <a:ext cx="6029703" cy="5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3F3F3F"/>
              </a:buClr>
              <a:buSzPct val="100000"/>
              <a:buFont typeface="Calibri"/>
              <a:buNone/>
            </a:pPr>
            <a:r>
              <a:rPr lang="en" sz="2800" b="1" dirty="0">
                <a:solidFill>
                  <a:srgbClr val="3F3F3F"/>
                </a:solidFill>
              </a:rPr>
              <a:t>4. </a:t>
            </a:r>
            <a:r>
              <a:rPr lang="es-ES" sz="2800" b="1" dirty="0">
                <a:solidFill>
                  <a:srgbClr val="3F3F3F"/>
                </a:solidFill>
              </a:rPr>
              <a:t>Programa Unidos por Colombia </a:t>
            </a:r>
            <a:br>
              <a:rPr lang="es-ES" dirty="0">
                <a:solidFill>
                  <a:srgbClr val="3F3F3F"/>
                </a:solidFill>
              </a:rPr>
            </a:br>
            <a:r>
              <a:rPr lang="es-ES" sz="2400" i="1" dirty="0">
                <a:solidFill>
                  <a:srgbClr val="3F3F3F"/>
                </a:solidFill>
              </a:rPr>
              <a:t>llegará hasta el 31 de diciembre de 2021</a:t>
            </a:r>
            <a:endParaRPr i="1" dirty="0">
              <a:solidFill>
                <a:srgbClr val="3F3F3F"/>
              </a:solidFill>
            </a:endParaRPr>
          </a:p>
        </p:txBody>
      </p:sp>
      <p:grpSp>
        <p:nvGrpSpPr>
          <p:cNvPr id="319" name="Google Shape;319;gbd02f383d2_0_310"/>
          <p:cNvGrpSpPr/>
          <p:nvPr/>
        </p:nvGrpSpPr>
        <p:grpSpPr>
          <a:xfrm>
            <a:off x="0" y="5103444"/>
            <a:ext cx="9144112" cy="57691"/>
            <a:chOff x="0" y="2996952"/>
            <a:chExt cx="7380236" cy="76200"/>
          </a:xfrm>
        </p:grpSpPr>
        <p:sp>
          <p:nvSpPr>
            <p:cNvPr id="320" name="Google Shape;320;gbd02f383d2_0_31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gbd02f383d2_0_31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gbd02f383d2_0_31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gbd02f383d2_0_31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4" name="Google Shape;324;gbd02f383d2_0_3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51277"/>
            <a:ext cx="1839975" cy="2092226"/>
          </a:xfrm>
          <a:prstGeom prst="rect">
            <a:avLst/>
          </a:prstGeom>
          <a:noFill/>
          <a:ln>
            <a:noFill/>
          </a:ln>
        </p:spPr>
      </p:pic>
    </p:spTree>
    <p:extLst>
      <p:ext uri="{BB962C8B-B14F-4D97-AF65-F5344CB8AC3E}">
        <p14:creationId xmlns:p14="http://schemas.microsoft.com/office/powerpoint/2010/main" val="202845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5" name="Google Shape;585;gd302569577_0_0"/>
          <p:cNvSpPr txBox="1"/>
          <p:nvPr/>
        </p:nvSpPr>
        <p:spPr>
          <a:xfrm>
            <a:off x="3213817" y="1037485"/>
            <a:ext cx="3791100" cy="80962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1400"/>
              <a:buFont typeface="Arial"/>
              <a:buNone/>
            </a:pPr>
            <a:r>
              <a:rPr lang="en" sz="1400" b="1" i="0" u="none" strike="noStrike" cap="none" dirty="0">
                <a:solidFill>
                  <a:srgbClr val="999999"/>
                </a:solidFill>
                <a:latin typeface="Calibri"/>
                <a:ea typeface="Calibri"/>
                <a:cs typeface="Calibri"/>
                <a:sym typeface="Calibri"/>
              </a:rPr>
              <a:t>Garantía para</a:t>
            </a:r>
            <a:r>
              <a:rPr lang="en" sz="1200" b="1" i="0" u="none" strike="noStrike" cap="none" dirty="0">
                <a:solidFill>
                  <a:schemeClr val="dk1"/>
                </a:solidFill>
                <a:latin typeface="Calibri"/>
                <a:ea typeface="Calibri"/>
                <a:cs typeface="Calibri"/>
                <a:sym typeface="Calibri"/>
              </a:rPr>
              <a:t> </a:t>
            </a:r>
            <a:r>
              <a:rPr lang="en" sz="1600" b="1" i="0" u="none" strike="noStrike" cap="none" dirty="0" err="1">
                <a:solidFill>
                  <a:srgbClr val="005091"/>
                </a:solidFill>
                <a:latin typeface="Calibri"/>
                <a:ea typeface="Calibri"/>
                <a:cs typeface="Calibri"/>
                <a:sym typeface="Calibri"/>
              </a:rPr>
              <a:t>Trabajadores</a:t>
            </a:r>
            <a:r>
              <a:rPr lang="en" sz="1600" b="1" i="0" u="none" strike="noStrike" cap="none" dirty="0">
                <a:solidFill>
                  <a:srgbClr val="005091"/>
                </a:solidFill>
                <a:latin typeface="Calibri"/>
                <a:ea typeface="Calibri"/>
                <a:cs typeface="Calibri"/>
                <a:sym typeface="Calibri"/>
              </a:rPr>
              <a:t> </a:t>
            </a:r>
            <a:r>
              <a:rPr lang="en" sz="1600" b="1" i="0" u="none" strike="noStrike" cap="none" dirty="0" err="1">
                <a:solidFill>
                  <a:srgbClr val="005091"/>
                </a:solidFill>
                <a:latin typeface="Calibri"/>
                <a:ea typeface="Calibri"/>
                <a:cs typeface="Calibri"/>
                <a:sym typeface="Calibri"/>
              </a:rPr>
              <a:t>Independientes</a:t>
            </a:r>
            <a:endParaRPr lang="en" sz="1600" b="1" i="0" u="none" strike="noStrike" cap="none" dirty="0">
              <a:solidFill>
                <a:srgbClr val="005091"/>
              </a:solidFill>
              <a:latin typeface="Calibri"/>
              <a:ea typeface="Calibri"/>
              <a:cs typeface="Calibri"/>
              <a:sym typeface="Calibri"/>
            </a:endParaRPr>
          </a:p>
          <a:p>
            <a:pPr lvl="0">
              <a:buClr>
                <a:schemeClr val="dk1"/>
              </a:buClr>
              <a:buSzPts val="1050"/>
            </a:pPr>
            <a:r>
              <a:rPr lang="es-CO" sz="1050" dirty="0">
                <a:solidFill>
                  <a:schemeClr val="dk1"/>
                </a:solidFill>
                <a:latin typeface="Calibri"/>
                <a:ea typeface="Calibri"/>
                <a:cs typeface="Calibri"/>
                <a:sym typeface="Calibri"/>
              </a:rPr>
              <a:t>Formales e informales</a:t>
            </a:r>
            <a:endParaRPr lang="es-CO" sz="1050" b="0" i="0" u="none" strike="noStrike" cap="none" dirty="0">
              <a:solidFill>
                <a:schemeClr val="dk1"/>
              </a:solidFill>
              <a:latin typeface="Calibri"/>
              <a:ea typeface="Calibri"/>
              <a:cs typeface="Calibri"/>
              <a:sym typeface="Calibri"/>
            </a:endParaRPr>
          </a:p>
        </p:txBody>
      </p:sp>
      <p:sp>
        <p:nvSpPr>
          <p:cNvPr id="583" name="Google Shape;583;gd302569577_0_0"/>
          <p:cNvSpPr/>
          <p:nvPr/>
        </p:nvSpPr>
        <p:spPr>
          <a:xfrm>
            <a:off x="75" y="5021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584" name="Google Shape;584;gd302569577_0_0"/>
          <p:cNvSpPr txBox="1"/>
          <p:nvPr/>
        </p:nvSpPr>
        <p:spPr>
          <a:xfrm>
            <a:off x="3243950" y="2886546"/>
            <a:ext cx="2534997" cy="560329"/>
          </a:xfrm>
          <a:prstGeom prst="rect">
            <a:avLst/>
          </a:prstGeom>
          <a:noFill/>
          <a:ln>
            <a:noFill/>
          </a:ln>
        </p:spPr>
        <p:txBody>
          <a:bodyPr spcFirstLastPara="1" wrap="square" lIns="91425" tIns="91425" rIns="91425" bIns="91425" anchor="t" anchorCtr="0">
            <a:noAutofit/>
          </a:bodyPr>
          <a:lstStyle/>
          <a:p>
            <a:pPr>
              <a:buClr>
                <a:schemeClr val="dk1"/>
              </a:buClr>
              <a:buSzPts val="1050"/>
            </a:pPr>
            <a:r>
              <a:rPr lang="es-CO" sz="1050" b="0" i="0" u="none" strike="noStrike" cap="none" dirty="0">
                <a:solidFill>
                  <a:schemeClr val="dk1"/>
                </a:solidFill>
                <a:latin typeface="Calibri"/>
                <a:ea typeface="Calibri"/>
                <a:cs typeface="Calibri"/>
                <a:sym typeface="Calibri"/>
              </a:rPr>
              <a:t>M</a:t>
            </a:r>
            <a:r>
              <a:rPr lang="es-ES" sz="1050" dirty="0" err="1">
                <a:solidFill>
                  <a:schemeClr val="dk1"/>
                </a:solidFill>
                <a:latin typeface="Calibri"/>
                <a:ea typeface="Calibri"/>
                <a:cs typeface="Calibri"/>
                <a:sym typeface="Calibri"/>
              </a:rPr>
              <a:t>ipymes</a:t>
            </a:r>
            <a:endParaRPr lang="es-CO" sz="1050" dirty="0">
              <a:solidFill>
                <a:schemeClr val="dk1"/>
              </a:solidFill>
              <a:latin typeface="Calibri"/>
              <a:cs typeface="Calibri"/>
            </a:endParaRPr>
          </a:p>
        </p:txBody>
      </p:sp>
      <p:grpSp>
        <p:nvGrpSpPr>
          <p:cNvPr id="586" name="Google Shape;586;gd302569577_0_0"/>
          <p:cNvGrpSpPr/>
          <p:nvPr/>
        </p:nvGrpSpPr>
        <p:grpSpPr>
          <a:xfrm>
            <a:off x="2524773" y="2674088"/>
            <a:ext cx="537738" cy="537780"/>
            <a:chOff x="-63252250" y="1930850"/>
            <a:chExt cx="319000" cy="319025"/>
          </a:xfrm>
        </p:grpSpPr>
        <p:sp>
          <p:nvSpPr>
            <p:cNvPr id="587" name="Google Shape;587;gd302569577_0_0"/>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gd302569577_0_0"/>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89" name="Google Shape;589;gd302569577_0_0"/>
          <p:cNvGrpSpPr/>
          <p:nvPr/>
        </p:nvGrpSpPr>
        <p:grpSpPr>
          <a:xfrm>
            <a:off x="0" y="5103443"/>
            <a:ext cx="9144112" cy="57691"/>
            <a:chOff x="0" y="2996952"/>
            <a:chExt cx="7380236" cy="76200"/>
          </a:xfrm>
        </p:grpSpPr>
        <p:sp>
          <p:nvSpPr>
            <p:cNvPr id="590" name="Google Shape;590;gd302569577_0_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gd302569577_0_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2" name="Google Shape;592;gd302569577_0_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gd302569577_0_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595" name="Google Shape;595;gd302569577_0_0"/>
          <p:cNvGrpSpPr/>
          <p:nvPr/>
        </p:nvGrpSpPr>
        <p:grpSpPr>
          <a:xfrm>
            <a:off x="2527713" y="1217948"/>
            <a:ext cx="480323" cy="591508"/>
            <a:chOff x="3316000" y="4399325"/>
            <a:chExt cx="392325" cy="483100"/>
          </a:xfrm>
        </p:grpSpPr>
        <p:sp>
          <p:nvSpPr>
            <p:cNvPr id="596" name="Google Shape;596;gd302569577_0_0"/>
            <p:cNvSpPr/>
            <p:nvPr/>
          </p:nvSpPr>
          <p:spPr>
            <a:xfrm>
              <a:off x="3316000" y="4399325"/>
              <a:ext cx="392325" cy="483100"/>
            </a:xfrm>
            <a:custGeom>
              <a:avLst/>
              <a:gdLst/>
              <a:ahLst/>
              <a:cxnLst/>
              <a:rect l="l" t="t" r="r" b="b"/>
              <a:pathLst>
                <a:path w="15693" h="19324" extrusionOk="0">
                  <a:moveTo>
                    <a:pt x="7824" y="1132"/>
                  </a:moveTo>
                  <a:cubicBezTo>
                    <a:pt x="8714" y="1132"/>
                    <a:pt x="9554" y="1551"/>
                    <a:pt x="10088" y="2264"/>
                  </a:cubicBezTo>
                  <a:cubicBezTo>
                    <a:pt x="9551" y="2977"/>
                    <a:pt x="8711" y="3393"/>
                    <a:pt x="7824" y="3396"/>
                  </a:cubicBezTo>
                  <a:lnTo>
                    <a:pt x="5049" y="3396"/>
                  </a:lnTo>
                  <a:cubicBezTo>
                    <a:pt x="5321" y="2080"/>
                    <a:pt x="6477" y="1135"/>
                    <a:pt x="7824" y="1132"/>
                  </a:cubicBezTo>
                  <a:close/>
                  <a:moveTo>
                    <a:pt x="10595" y="3393"/>
                  </a:moveTo>
                  <a:cubicBezTo>
                    <a:pt x="10635" y="3580"/>
                    <a:pt x="10653" y="3771"/>
                    <a:pt x="10653" y="3964"/>
                  </a:cubicBezTo>
                  <a:lnTo>
                    <a:pt x="10653" y="6304"/>
                  </a:lnTo>
                  <a:cubicBezTo>
                    <a:pt x="10653" y="7865"/>
                    <a:pt x="9385" y="9133"/>
                    <a:pt x="7824" y="9133"/>
                  </a:cubicBezTo>
                  <a:cubicBezTo>
                    <a:pt x="6260" y="9133"/>
                    <a:pt x="4991" y="7865"/>
                    <a:pt x="4991" y="6304"/>
                  </a:cubicBezTo>
                  <a:lnTo>
                    <a:pt x="4991" y="4529"/>
                  </a:lnTo>
                  <a:lnTo>
                    <a:pt x="7824" y="4529"/>
                  </a:lnTo>
                  <a:cubicBezTo>
                    <a:pt x="8859" y="4525"/>
                    <a:pt x="9856" y="4121"/>
                    <a:pt x="10595" y="3393"/>
                  </a:cubicBezTo>
                  <a:close/>
                  <a:moveTo>
                    <a:pt x="6465" y="10027"/>
                  </a:moveTo>
                  <a:cubicBezTo>
                    <a:pt x="6903" y="10187"/>
                    <a:pt x="7362" y="10267"/>
                    <a:pt x="7823" y="10267"/>
                  </a:cubicBezTo>
                  <a:cubicBezTo>
                    <a:pt x="8283" y="10267"/>
                    <a:pt x="8743" y="10187"/>
                    <a:pt x="9182" y="10027"/>
                  </a:cubicBezTo>
                  <a:lnTo>
                    <a:pt x="9182" y="10027"/>
                  </a:lnTo>
                  <a:lnTo>
                    <a:pt x="7824" y="12071"/>
                  </a:lnTo>
                  <a:lnTo>
                    <a:pt x="6465" y="10027"/>
                  </a:lnTo>
                  <a:close/>
                  <a:moveTo>
                    <a:pt x="10152" y="10610"/>
                  </a:moveTo>
                  <a:lnTo>
                    <a:pt x="11051" y="11476"/>
                  </a:lnTo>
                  <a:lnTo>
                    <a:pt x="9433" y="13904"/>
                  </a:lnTo>
                  <a:lnTo>
                    <a:pt x="8551" y="13022"/>
                  </a:lnTo>
                  <a:lnTo>
                    <a:pt x="10152" y="10610"/>
                  </a:lnTo>
                  <a:close/>
                  <a:moveTo>
                    <a:pt x="5493" y="10610"/>
                  </a:moveTo>
                  <a:lnTo>
                    <a:pt x="7096" y="13022"/>
                  </a:lnTo>
                  <a:lnTo>
                    <a:pt x="6211" y="13907"/>
                  </a:lnTo>
                  <a:lnTo>
                    <a:pt x="4593" y="11476"/>
                  </a:lnTo>
                  <a:lnTo>
                    <a:pt x="5493" y="10610"/>
                  </a:lnTo>
                  <a:close/>
                  <a:moveTo>
                    <a:pt x="3630" y="12074"/>
                  </a:moveTo>
                  <a:lnTo>
                    <a:pt x="5653" y="15109"/>
                  </a:lnTo>
                  <a:cubicBezTo>
                    <a:pt x="5746" y="15251"/>
                    <a:pt x="5900" y="15341"/>
                    <a:pt x="6069" y="15356"/>
                  </a:cubicBezTo>
                  <a:cubicBezTo>
                    <a:pt x="6087" y="15359"/>
                    <a:pt x="6106" y="15359"/>
                    <a:pt x="6124" y="15359"/>
                  </a:cubicBezTo>
                  <a:cubicBezTo>
                    <a:pt x="6275" y="15359"/>
                    <a:pt x="6417" y="15302"/>
                    <a:pt x="6525" y="15193"/>
                  </a:cubicBezTo>
                  <a:lnTo>
                    <a:pt x="7256" y="14463"/>
                  </a:lnTo>
                  <a:lnTo>
                    <a:pt x="7256" y="18192"/>
                  </a:lnTo>
                  <a:lnTo>
                    <a:pt x="2247" y="18192"/>
                  </a:lnTo>
                  <a:lnTo>
                    <a:pt x="1332" y="13502"/>
                  </a:lnTo>
                  <a:cubicBezTo>
                    <a:pt x="1329" y="13493"/>
                    <a:pt x="1326" y="13484"/>
                    <a:pt x="1326" y="13475"/>
                  </a:cubicBezTo>
                  <a:cubicBezTo>
                    <a:pt x="1235" y="13110"/>
                    <a:pt x="1438" y="12735"/>
                    <a:pt x="1791" y="12612"/>
                  </a:cubicBezTo>
                  <a:lnTo>
                    <a:pt x="3630" y="12074"/>
                  </a:lnTo>
                  <a:close/>
                  <a:moveTo>
                    <a:pt x="12015" y="12074"/>
                  </a:moveTo>
                  <a:lnTo>
                    <a:pt x="13899" y="12612"/>
                  </a:lnTo>
                  <a:cubicBezTo>
                    <a:pt x="14252" y="12735"/>
                    <a:pt x="14454" y="13110"/>
                    <a:pt x="14367" y="13475"/>
                  </a:cubicBezTo>
                  <a:cubicBezTo>
                    <a:pt x="14364" y="13481"/>
                    <a:pt x="14361" y="13490"/>
                    <a:pt x="14361" y="13496"/>
                  </a:cubicBezTo>
                  <a:lnTo>
                    <a:pt x="13395" y="18192"/>
                  </a:lnTo>
                  <a:lnTo>
                    <a:pt x="8388" y="18192"/>
                  </a:lnTo>
                  <a:lnTo>
                    <a:pt x="8388" y="14463"/>
                  </a:lnTo>
                  <a:lnTo>
                    <a:pt x="9119" y="15196"/>
                  </a:lnTo>
                  <a:cubicBezTo>
                    <a:pt x="9228" y="15302"/>
                    <a:pt x="9370" y="15362"/>
                    <a:pt x="9521" y="15362"/>
                  </a:cubicBezTo>
                  <a:cubicBezTo>
                    <a:pt x="9539" y="15362"/>
                    <a:pt x="9557" y="15359"/>
                    <a:pt x="9578" y="15359"/>
                  </a:cubicBezTo>
                  <a:cubicBezTo>
                    <a:pt x="9744" y="15341"/>
                    <a:pt x="9898" y="15251"/>
                    <a:pt x="9992" y="15109"/>
                  </a:cubicBezTo>
                  <a:lnTo>
                    <a:pt x="12015" y="12074"/>
                  </a:lnTo>
                  <a:close/>
                  <a:moveTo>
                    <a:pt x="7823" y="1"/>
                  </a:moveTo>
                  <a:cubicBezTo>
                    <a:pt x="7476" y="1"/>
                    <a:pt x="7126" y="46"/>
                    <a:pt x="6779" y="141"/>
                  </a:cubicBezTo>
                  <a:cubicBezTo>
                    <a:pt x="5055" y="612"/>
                    <a:pt x="3859" y="2176"/>
                    <a:pt x="3859" y="3964"/>
                  </a:cubicBezTo>
                  <a:lnTo>
                    <a:pt x="3859" y="6304"/>
                  </a:lnTo>
                  <a:cubicBezTo>
                    <a:pt x="3859" y="7355"/>
                    <a:pt x="4279" y="8363"/>
                    <a:pt x="5022" y="9106"/>
                  </a:cubicBezTo>
                  <a:lnTo>
                    <a:pt x="5022" y="9489"/>
                  </a:lnTo>
                  <a:lnTo>
                    <a:pt x="3539" y="10921"/>
                  </a:lnTo>
                  <a:lnTo>
                    <a:pt x="1462" y="11528"/>
                  </a:lnTo>
                  <a:lnTo>
                    <a:pt x="1444" y="11534"/>
                  </a:lnTo>
                  <a:cubicBezTo>
                    <a:pt x="529" y="11842"/>
                    <a:pt x="0" y="12796"/>
                    <a:pt x="221" y="13735"/>
                  </a:cubicBezTo>
                  <a:lnTo>
                    <a:pt x="1223" y="18868"/>
                  </a:lnTo>
                  <a:cubicBezTo>
                    <a:pt x="1274" y="19131"/>
                    <a:pt x="1507" y="19324"/>
                    <a:pt x="1779" y="19324"/>
                  </a:cubicBezTo>
                  <a:cubicBezTo>
                    <a:pt x="1794" y="19324"/>
                    <a:pt x="1809" y="19324"/>
                    <a:pt x="1824" y="19321"/>
                  </a:cubicBezTo>
                  <a:cubicBezTo>
                    <a:pt x="1839" y="19321"/>
                    <a:pt x="1854" y="19324"/>
                    <a:pt x="1869" y="19324"/>
                  </a:cubicBezTo>
                  <a:lnTo>
                    <a:pt x="13856" y="19324"/>
                  </a:lnTo>
                  <a:cubicBezTo>
                    <a:pt x="14125" y="19324"/>
                    <a:pt x="14358" y="19134"/>
                    <a:pt x="14412" y="18871"/>
                  </a:cubicBezTo>
                  <a:lnTo>
                    <a:pt x="15469" y="13735"/>
                  </a:lnTo>
                  <a:cubicBezTo>
                    <a:pt x="15692" y="12796"/>
                    <a:pt x="15164" y="11842"/>
                    <a:pt x="14249" y="11534"/>
                  </a:cubicBezTo>
                  <a:lnTo>
                    <a:pt x="14225" y="11525"/>
                  </a:lnTo>
                  <a:lnTo>
                    <a:pt x="12108" y="10921"/>
                  </a:lnTo>
                  <a:lnTo>
                    <a:pt x="10623" y="9489"/>
                  </a:lnTo>
                  <a:lnTo>
                    <a:pt x="10623" y="9103"/>
                  </a:lnTo>
                  <a:cubicBezTo>
                    <a:pt x="11368" y="8363"/>
                    <a:pt x="11785" y="7355"/>
                    <a:pt x="11785" y="6304"/>
                  </a:cubicBezTo>
                  <a:lnTo>
                    <a:pt x="11785" y="3964"/>
                  </a:lnTo>
                  <a:cubicBezTo>
                    <a:pt x="11785" y="3281"/>
                    <a:pt x="11610" y="2611"/>
                    <a:pt x="11275" y="2019"/>
                  </a:cubicBezTo>
                  <a:cubicBezTo>
                    <a:pt x="11263" y="1995"/>
                    <a:pt x="11251" y="1971"/>
                    <a:pt x="11233" y="1950"/>
                  </a:cubicBezTo>
                  <a:cubicBezTo>
                    <a:pt x="10507" y="720"/>
                    <a:pt x="9197" y="1"/>
                    <a:pt x="7823"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97" name="Google Shape;597;gd302569577_0_0"/>
            <p:cNvSpPr/>
            <p:nvPr/>
          </p:nvSpPr>
          <p:spPr>
            <a:xfrm>
              <a:off x="3582300" y="4797475"/>
              <a:ext cx="56650" cy="28350"/>
            </a:xfrm>
            <a:custGeom>
              <a:avLst/>
              <a:gdLst/>
              <a:ahLst/>
              <a:cxnLst/>
              <a:rect l="l" t="t" r="r" b="b"/>
              <a:pathLst>
                <a:path w="2266" h="1134" extrusionOk="0">
                  <a:moveTo>
                    <a:pt x="569" y="1"/>
                  </a:moveTo>
                  <a:cubicBezTo>
                    <a:pt x="254" y="1"/>
                    <a:pt x="1" y="255"/>
                    <a:pt x="1" y="569"/>
                  </a:cubicBezTo>
                  <a:cubicBezTo>
                    <a:pt x="1" y="880"/>
                    <a:pt x="254" y="1133"/>
                    <a:pt x="569" y="1133"/>
                  </a:cubicBezTo>
                  <a:lnTo>
                    <a:pt x="1701" y="1133"/>
                  </a:lnTo>
                  <a:cubicBezTo>
                    <a:pt x="2012" y="1133"/>
                    <a:pt x="2265" y="880"/>
                    <a:pt x="2265" y="569"/>
                  </a:cubicBezTo>
                  <a:cubicBezTo>
                    <a:pt x="2265" y="255"/>
                    <a:pt x="2012" y="1"/>
                    <a:pt x="1701"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
        <p:nvSpPr>
          <p:cNvPr id="598" name="Google Shape;598;gd302569577_0_0"/>
          <p:cNvSpPr txBox="1"/>
          <p:nvPr/>
        </p:nvSpPr>
        <p:spPr>
          <a:xfrm>
            <a:off x="3203951" y="1711752"/>
            <a:ext cx="3276335" cy="74619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1400"/>
              <a:buFont typeface="Arial"/>
              <a:buNone/>
            </a:pPr>
            <a:r>
              <a:rPr lang="en" sz="1400" b="1" i="0" u="none" strike="noStrike" cap="none" dirty="0">
                <a:solidFill>
                  <a:srgbClr val="999999"/>
                </a:solidFill>
                <a:latin typeface="Calibri"/>
                <a:ea typeface="Calibri"/>
                <a:cs typeface="Calibri"/>
                <a:sym typeface="Calibri"/>
              </a:rPr>
              <a:t> </a:t>
            </a:r>
            <a:r>
              <a:rPr lang="en" sz="1400" b="1" i="0" u="none" strike="noStrike" cap="none" dirty="0" err="1">
                <a:solidFill>
                  <a:srgbClr val="999999"/>
                </a:solidFill>
                <a:latin typeface="Calibri"/>
                <a:ea typeface="Calibri"/>
                <a:cs typeface="Calibri"/>
                <a:sym typeface="Calibri"/>
              </a:rPr>
              <a:t>Garantía</a:t>
            </a:r>
            <a:r>
              <a:rPr lang="en" sz="1200" b="1" i="0" u="none" strike="noStrike" cap="none" dirty="0">
                <a:solidFill>
                  <a:schemeClr val="dk1"/>
                </a:solidFill>
                <a:latin typeface="Calibri"/>
                <a:ea typeface="Calibri"/>
                <a:cs typeface="Calibri"/>
                <a:sym typeface="Calibri"/>
              </a:rPr>
              <a:t> </a:t>
            </a:r>
            <a:r>
              <a:rPr lang="en" sz="1600" b="1" i="0" u="none" strike="noStrike" cap="none" dirty="0" err="1">
                <a:solidFill>
                  <a:srgbClr val="005091"/>
                </a:solidFill>
                <a:latin typeface="Calibri"/>
                <a:ea typeface="Calibri"/>
                <a:cs typeface="Calibri"/>
                <a:sym typeface="Calibri"/>
              </a:rPr>
              <a:t>Microfinanzas</a:t>
            </a:r>
            <a:endParaRPr lang="en" sz="1600" b="1" i="0" u="none" strike="noStrike" cap="none" dirty="0">
              <a:solidFill>
                <a:srgbClr val="005091"/>
              </a:solidFill>
              <a:latin typeface="Calibri"/>
              <a:ea typeface="Calibri"/>
              <a:cs typeface="Calibri"/>
              <a:sym typeface="Calibri"/>
            </a:endParaRPr>
          </a:p>
          <a:p>
            <a:pPr marL="47625" marR="0" lvl="0" algn="l" rtl="0">
              <a:lnSpc>
                <a:spcPct val="100000"/>
              </a:lnSpc>
              <a:spcBef>
                <a:spcPts val="0"/>
              </a:spcBef>
              <a:spcAft>
                <a:spcPts val="0"/>
              </a:spcAft>
              <a:buClr>
                <a:schemeClr val="dk1"/>
              </a:buClr>
              <a:buSzPts val="1050"/>
            </a:pPr>
            <a:r>
              <a:rPr lang="es-CO" sz="1050" b="0" i="0" u="none" strike="noStrike" cap="none" dirty="0">
                <a:solidFill>
                  <a:schemeClr val="dk1"/>
                </a:solidFill>
                <a:latin typeface="Calibri"/>
                <a:ea typeface="Calibri"/>
                <a:cs typeface="Calibri"/>
                <a:sym typeface="Calibri"/>
              </a:rPr>
              <a:t>Formales e informales</a:t>
            </a:r>
          </a:p>
        </p:txBody>
      </p:sp>
      <p:grpSp>
        <p:nvGrpSpPr>
          <p:cNvPr id="599" name="Google Shape;599;gd302569577_0_0"/>
          <p:cNvGrpSpPr/>
          <p:nvPr/>
        </p:nvGrpSpPr>
        <p:grpSpPr>
          <a:xfrm>
            <a:off x="2543642" y="1969488"/>
            <a:ext cx="510610" cy="482733"/>
            <a:chOff x="-59092025" y="2296300"/>
            <a:chExt cx="317425" cy="316650"/>
          </a:xfrm>
        </p:grpSpPr>
        <p:sp>
          <p:nvSpPr>
            <p:cNvPr id="600" name="Google Shape;600;gd302569577_0_0"/>
            <p:cNvSpPr/>
            <p:nvPr/>
          </p:nvSpPr>
          <p:spPr>
            <a:xfrm>
              <a:off x="-58994350" y="2382950"/>
              <a:ext cx="122875" cy="133925"/>
            </a:xfrm>
            <a:custGeom>
              <a:avLst/>
              <a:gdLst/>
              <a:ahLst/>
              <a:cxnLst/>
              <a:rect l="l" t="t" r="r" b="b"/>
              <a:pathLst>
                <a:path w="4915" h="5357" extrusionOk="0">
                  <a:moveTo>
                    <a:pt x="2457" y="819"/>
                  </a:moveTo>
                  <a:cubicBezTo>
                    <a:pt x="2930" y="819"/>
                    <a:pt x="3277" y="1166"/>
                    <a:pt x="3277" y="1639"/>
                  </a:cubicBezTo>
                  <a:cubicBezTo>
                    <a:pt x="3277" y="2111"/>
                    <a:pt x="2930" y="2458"/>
                    <a:pt x="2457" y="2458"/>
                  </a:cubicBezTo>
                  <a:cubicBezTo>
                    <a:pt x="1985" y="2458"/>
                    <a:pt x="1607" y="2111"/>
                    <a:pt x="1607" y="1639"/>
                  </a:cubicBezTo>
                  <a:cubicBezTo>
                    <a:pt x="1607" y="1166"/>
                    <a:pt x="2016" y="819"/>
                    <a:pt x="2457" y="819"/>
                  </a:cubicBezTo>
                  <a:close/>
                  <a:moveTo>
                    <a:pt x="2489" y="3245"/>
                  </a:moveTo>
                  <a:cubicBezTo>
                    <a:pt x="3277" y="3245"/>
                    <a:pt x="3907" y="3781"/>
                    <a:pt x="4096" y="4506"/>
                  </a:cubicBezTo>
                  <a:lnTo>
                    <a:pt x="882" y="4506"/>
                  </a:lnTo>
                  <a:cubicBezTo>
                    <a:pt x="1071" y="3812"/>
                    <a:pt x="1701" y="3245"/>
                    <a:pt x="2489" y="3245"/>
                  </a:cubicBezTo>
                  <a:close/>
                  <a:moveTo>
                    <a:pt x="2489" y="0"/>
                  </a:moveTo>
                  <a:cubicBezTo>
                    <a:pt x="1575" y="0"/>
                    <a:pt x="819" y="725"/>
                    <a:pt x="819" y="1639"/>
                  </a:cubicBezTo>
                  <a:cubicBezTo>
                    <a:pt x="819" y="2080"/>
                    <a:pt x="977" y="2458"/>
                    <a:pt x="1292" y="2773"/>
                  </a:cubicBezTo>
                  <a:cubicBezTo>
                    <a:pt x="567" y="3214"/>
                    <a:pt x="0" y="4001"/>
                    <a:pt x="0" y="4947"/>
                  </a:cubicBezTo>
                  <a:cubicBezTo>
                    <a:pt x="0" y="5199"/>
                    <a:pt x="189" y="5356"/>
                    <a:pt x="410" y="5356"/>
                  </a:cubicBezTo>
                  <a:lnTo>
                    <a:pt x="4537" y="5356"/>
                  </a:lnTo>
                  <a:cubicBezTo>
                    <a:pt x="4757" y="5356"/>
                    <a:pt x="4915" y="5136"/>
                    <a:pt x="4915" y="4947"/>
                  </a:cubicBezTo>
                  <a:cubicBezTo>
                    <a:pt x="4915" y="4001"/>
                    <a:pt x="4411" y="3182"/>
                    <a:pt x="3655" y="2773"/>
                  </a:cubicBezTo>
                  <a:cubicBezTo>
                    <a:pt x="3938" y="2458"/>
                    <a:pt x="4127" y="2080"/>
                    <a:pt x="4127" y="1639"/>
                  </a:cubicBezTo>
                  <a:cubicBezTo>
                    <a:pt x="4127" y="725"/>
                    <a:pt x="3403" y="0"/>
                    <a:pt x="2489" y="0"/>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gd302569577_0_0"/>
            <p:cNvSpPr/>
            <p:nvPr/>
          </p:nvSpPr>
          <p:spPr>
            <a:xfrm>
              <a:off x="-59092025" y="2296300"/>
              <a:ext cx="317425" cy="316650"/>
            </a:xfrm>
            <a:custGeom>
              <a:avLst/>
              <a:gdLst/>
              <a:ahLst/>
              <a:cxnLst/>
              <a:rect l="l" t="t" r="r" b="b"/>
              <a:pathLst>
                <a:path w="12697" h="12666" extrusionOk="0">
                  <a:moveTo>
                    <a:pt x="1261" y="820"/>
                  </a:moveTo>
                  <a:cubicBezTo>
                    <a:pt x="1513" y="820"/>
                    <a:pt x="1702" y="1009"/>
                    <a:pt x="1702" y="1198"/>
                  </a:cubicBezTo>
                  <a:cubicBezTo>
                    <a:pt x="1670" y="1450"/>
                    <a:pt x="1513" y="1639"/>
                    <a:pt x="1261" y="1639"/>
                  </a:cubicBezTo>
                  <a:cubicBezTo>
                    <a:pt x="1040" y="1639"/>
                    <a:pt x="883" y="1450"/>
                    <a:pt x="883" y="1198"/>
                  </a:cubicBezTo>
                  <a:cubicBezTo>
                    <a:pt x="883" y="977"/>
                    <a:pt x="1072" y="820"/>
                    <a:pt x="1261" y="820"/>
                  </a:cubicBezTo>
                  <a:close/>
                  <a:moveTo>
                    <a:pt x="11468" y="820"/>
                  </a:moveTo>
                  <a:cubicBezTo>
                    <a:pt x="11720" y="820"/>
                    <a:pt x="11878" y="1009"/>
                    <a:pt x="11878" y="1198"/>
                  </a:cubicBezTo>
                  <a:cubicBezTo>
                    <a:pt x="11878" y="1450"/>
                    <a:pt x="11657" y="1639"/>
                    <a:pt x="11468" y="1639"/>
                  </a:cubicBezTo>
                  <a:cubicBezTo>
                    <a:pt x="11248" y="1639"/>
                    <a:pt x="11027" y="1450"/>
                    <a:pt x="11027" y="1198"/>
                  </a:cubicBezTo>
                  <a:cubicBezTo>
                    <a:pt x="11027" y="1009"/>
                    <a:pt x="11248" y="820"/>
                    <a:pt x="11468" y="820"/>
                  </a:cubicBezTo>
                  <a:close/>
                  <a:moveTo>
                    <a:pt x="6396" y="2616"/>
                  </a:moveTo>
                  <a:cubicBezTo>
                    <a:pt x="7341" y="2616"/>
                    <a:pt x="8286" y="2994"/>
                    <a:pt x="9042" y="3718"/>
                  </a:cubicBezTo>
                  <a:cubicBezTo>
                    <a:pt x="10492" y="5136"/>
                    <a:pt x="10492" y="7499"/>
                    <a:pt x="9042" y="8917"/>
                  </a:cubicBezTo>
                  <a:cubicBezTo>
                    <a:pt x="8318" y="9641"/>
                    <a:pt x="7373" y="10019"/>
                    <a:pt x="6396" y="10019"/>
                  </a:cubicBezTo>
                  <a:cubicBezTo>
                    <a:pt x="4348" y="10019"/>
                    <a:pt x="2647" y="8381"/>
                    <a:pt x="2647" y="6333"/>
                  </a:cubicBezTo>
                  <a:cubicBezTo>
                    <a:pt x="2647" y="4222"/>
                    <a:pt x="4348" y="2616"/>
                    <a:pt x="6396" y="2616"/>
                  </a:cubicBezTo>
                  <a:close/>
                  <a:moveTo>
                    <a:pt x="1261" y="10965"/>
                  </a:moveTo>
                  <a:cubicBezTo>
                    <a:pt x="1513" y="10965"/>
                    <a:pt x="1702" y="11185"/>
                    <a:pt x="1702" y="11406"/>
                  </a:cubicBezTo>
                  <a:cubicBezTo>
                    <a:pt x="1670" y="11658"/>
                    <a:pt x="1513" y="11847"/>
                    <a:pt x="1261" y="11847"/>
                  </a:cubicBezTo>
                  <a:cubicBezTo>
                    <a:pt x="1040" y="11847"/>
                    <a:pt x="883" y="11658"/>
                    <a:pt x="883" y="11406"/>
                  </a:cubicBezTo>
                  <a:cubicBezTo>
                    <a:pt x="883" y="11185"/>
                    <a:pt x="1072" y="10965"/>
                    <a:pt x="1261" y="10965"/>
                  </a:cubicBezTo>
                  <a:close/>
                  <a:moveTo>
                    <a:pt x="11468" y="11028"/>
                  </a:moveTo>
                  <a:cubicBezTo>
                    <a:pt x="11720" y="11028"/>
                    <a:pt x="11878" y="11217"/>
                    <a:pt x="11878" y="11437"/>
                  </a:cubicBezTo>
                  <a:cubicBezTo>
                    <a:pt x="11878" y="11689"/>
                    <a:pt x="11657" y="11878"/>
                    <a:pt x="11468" y="11878"/>
                  </a:cubicBezTo>
                  <a:cubicBezTo>
                    <a:pt x="11248" y="11878"/>
                    <a:pt x="11027" y="11689"/>
                    <a:pt x="11027" y="11437"/>
                  </a:cubicBezTo>
                  <a:cubicBezTo>
                    <a:pt x="11027" y="11217"/>
                    <a:pt x="11248" y="11028"/>
                    <a:pt x="11468" y="11028"/>
                  </a:cubicBezTo>
                  <a:close/>
                  <a:moveTo>
                    <a:pt x="1229" y="1"/>
                  </a:moveTo>
                  <a:cubicBezTo>
                    <a:pt x="567" y="1"/>
                    <a:pt x="0" y="536"/>
                    <a:pt x="0" y="1198"/>
                  </a:cubicBezTo>
                  <a:cubicBezTo>
                    <a:pt x="0" y="1891"/>
                    <a:pt x="567" y="2458"/>
                    <a:pt x="1229" y="2458"/>
                  </a:cubicBezTo>
                  <a:cubicBezTo>
                    <a:pt x="1418" y="2458"/>
                    <a:pt x="1576" y="2427"/>
                    <a:pt x="1796" y="2364"/>
                  </a:cubicBezTo>
                  <a:lnTo>
                    <a:pt x="2836" y="3403"/>
                  </a:lnTo>
                  <a:cubicBezTo>
                    <a:pt x="2174" y="4222"/>
                    <a:pt x="1828" y="5231"/>
                    <a:pt x="1828" y="6302"/>
                  </a:cubicBezTo>
                  <a:cubicBezTo>
                    <a:pt x="1828" y="7341"/>
                    <a:pt x="2174" y="8381"/>
                    <a:pt x="2899" y="9200"/>
                  </a:cubicBezTo>
                  <a:lnTo>
                    <a:pt x="1796" y="10303"/>
                  </a:lnTo>
                  <a:cubicBezTo>
                    <a:pt x="1639" y="10240"/>
                    <a:pt x="1418" y="10177"/>
                    <a:pt x="1229" y="10177"/>
                  </a:cubicBezTo>
                  <a:cubicBezTo>
                    <a:pt x="567" y="10177"/>
                    <a:pt x="0" y="10744"/>
                    <a:pt x="0" y="11437"/>
                  </a:cubicBezTo>
                  <a:cubicBezTo>
                    <a:pt x="0" y="12130"/>
                    <a:pt x="567" y="12666"/>
                    <a:pt x="1229" y="12666"/>
                  </a:cubicBezTo>
                  <a:cubicBezTo>
                    <a:pt x="1891" y="12666"/>
                    <a:pt x="2489" y="12130"/>
                    <a:pt x="2489" y="11437"/>
                  </a:cubicBezTo>
                  <a:cubicBezTo>
                    <a:pt x="2489" y="11248"/>
                    <a:pt x="2458" y="11091"/>
                    <a:pt x="2363" y="10901"/>
                  </a:cubicBezTo>
                  <a:lnTo>
                    <a:pt x="3466" y="9799"/>
                  </a:lnTo>
                  <a:cubicBezTo>
                    <a:pt x="4317" y="10460"/>
                    <a:pt x="5325" y="10838"/>
                    <a:pt x="6396" y="10838"/>
                  </a:cubicBezTo>
                  <a:cubicBezTo>
                    <a:pt x="7467" y="10838"/>
                    <a:pt x="8475" y="10492"/>
                    <a:pt x="9263" y="9830"/>
                  </a:cubicBezTo>
                  <a:lnTo>
                    <a:pt x="10334" y="10901"/>
                  </a:lnTo>
                  <a:cubicBezTo>
                    <a:pt x="10240" y="11059"/>
                    <a:pt x="10208" y="11248"/>
                    <a:pt x="10208" y="11437"/>
                  </a:cubicBezTo>
                  <a:cubicBezTo>
                    <a:pt x="10208" y="12099"/>
                    <a:pt x="10775" y="12666"/>
                    <a:pt x="11468" y="12666"/>
                  </a:cubicBezTo>
                  <a:cubicBezTo>
                    <a:pt x="12130" y="12666"/>
                    <a:pt x="12697" y="12099"/>
                    <a:pt x="12697" y="11437"/>
                  </a:cubicBezTo>
                  <a:cubicBezTo>
                    <a:pt x="12697" y="10775"/>
                    <a:pt x="12130" y="10177"/>
                    <a:pt x="11468" y="10177"/>
                  </a:cubicBezTo>
                  <a:cubicBezTo>
                    <a:pt x="11279" y="10177"/>
                    <a:pt x="11122" y="10208"/>
                    <a:pt x="10933" y="10303"/>
                  </a:cubicBezTo>
                  <a:lnTo>
                    <a:pt x="9861" y="9232"/>
                  </a:lnTo>
                  <a:cubicBezTo>
                    <a:pt x="11279" y="7562"/>
                    <a:pt x="11279" y="5073"/>
                    <a:pt x="9861" y="3403"/>
                  </a:cubicBezTo>
                  <a:lnTo>
                    <a:pt x="10933" y="2364"/>
                  </a:lnTo>
                  <a:cubicBezTo>
                    <a:pt x="11122" y="2427"/>
                    <a:pt x="11279" y="2458"/>
                    <a:pt x="11468" y="2458"/>
                  </a:cubicBezTo>
                  <a:cubicBezTo>
                    <a:pt x="12130" y="2458"/>
                    <a:pt x="12697" y="1923"/>
                    <a:pt x="12697" y="1198"/>
                  </a:cubicBezTo>
                  <a:cubicBezTo>
                    <a:pt x="12697" y="536"/>
                    <a:pt x="12130" y="1"/>
                    <a:pt x="11468" y="1"/>
                  </a:cubicBezTo>
                  <a:cubicBezTo>
                    <a:pt x="10807" y="1"/>
                    <a:pt x="10208" y="536"/>
                    <a:pt x="10208" y="1198"/>
                  </a:cubicBezTo>
                  <a:cubicBezTo>
                    <a:pt x="10208" y="1419"/>
                    <a:pt x="10240" y="1576"/>
                    <a:pt x="10334" y="1765"/>
                  </a:cubicBezTo>
                  <a:lnTo>
                    <a:pt x="9263" y="2836"/>
                  </a:lnTo>
                  <a:cubicBezTo>
                    <a:pt x="8412" y="2127"/>
                    <a:pt x="7373" y="1773"/>
                    <a:pt x="6337" y="1773"/>
                  </a:cubicBezTo>
                  <a:cubicBezTo>
                    <a:pt x="5301" y="1773"/>
                    <a:pt x="4269" y="2127"/>
                    <a:pt x="3434" y="2836"/>
                  </a:cubicBezTo>
                  <a:lnTo>
                    <a:pt x="2363" y="1765"/>
                  </a:lnTo>
                  <a:cubicBezTo>
                    <a:pt x="2458" y="1608"/>
                    <a:pt x="2489" y="1419"/>
                    <a:pt x="2489" y="1198"/>
                  </a:cubicBezTo>
                  <a:cubicBezTo>
                    <a:pt x="2489" y="536"/>
                    <a:pt x="1954" y="1"/>
                    <a:pt x="1229"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3" name="Google Shape;603;gd302569577_0_0"/>
          <p:cNvSpPr/>
          <p:nvPr/>
        </p:nvSpPr>
        <p:spPr>
          <a:xfrm>
            <a:off x="3244502" y="2659744"/>
            <a:ext cx="3828676" cy="3756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Clr>
                <a:srgbClr val="000000"/>
              </a:buClr>
              <a:buSzPts val="1400"/>
              <a:buFont typeface="Arial"/>
              <a:buNone/>
            </a:pPr>
            <a:r>
              <a:rPr lang="en" sz="1400" b="1" i="0" u="none" strike="noStrike" cap="none" dirty="0" err="1">
                <a:solidFill>
                  <a:srgbClr val="999999"/>
                </a:solidFill>
                <a:latin typeface="Calibri"/>
                <a:ea typeface="Calibri"/>
                <a:cs typeface="Calibri"/>
                <a:sym typeface="Calibri"/>
              </a:rPr>
              <a:t>Garantía</a:t>
            </a:r>
            <a:r>
              <a:rPr lang="en" sz="1400" b="1" i="0" u="none" strike="noStrike" cap="none" dirty="0">
                <a:solidFill>
                  <a:srgbClr val="999999"/>
                </a:solidFill>
                <a:latin typeface="Calibri"/>
                <a:ea typeface="Calibri"/>
                <a:cs typeface="Calibri"/>
                <a:sym typeface="Calibri"/>
              </a:rPr>
              <a:t> para</a:t>
            </a:r>
            <a:r>
              <a:rPr lang="en" sz="1200" b="1" i="0" u="none" strike="noStrike" cap="none" dirty="0">
                <a:solidFill>
                  <a:srgbClr val="000000"/>
                </a:solidFill>
                <a:latin typeface="Calibri"/>
                <a:ea typeface="Calibri"/>
                <a:cs typeface="Calibri"/>
                <a:sym typeface="Calibri"/>
              </a:rPr>
              <a:t> </a:t>
            </a:r>
            <a:r>
              <a:rPr lang="en" sz="1600" b="1" i="0" u="none" strike="noStrike" cap="none" dirty="0">
                <a:solidFill>
                  <a:srgbClr val="005091"/>
                </a:solidFill>
                <a:latin typeface="Calibri"/>
                <a:ea typeface="Calibri"/>
                <a:cs typeface="Calibri"/>
                <a:sym typeface="Calibri"/>
              </a:rPr>
              <a:t>Capital de </a:t>
            </a:r>
            <a:r>
              <a:rPr lang="en" sz="1600" b="1" i="0" u="none" strike="noStrike" cap="none" dirty="0" err="1">
                <a:solidFill>
                  <a:srgbClr val="005091"/>
                </a:solidFill>
                <a:latin typeface="Calibri"/>
                <a:ea typeface="Calibri"/>
                <a:cs typeface="Calibri"/>
                <a:sym typeface="Calibri"/>
              </a:rPr>
              <a:t>Trabajo</a:t>
            </a:r>
            <a:r>
              <a:rPr lang="en" sz="1600" b="1" i="0" u="none" strike="noStrike" cap="none" dirty="0">
                <a:solidFill>
                  <a:srgbClr val="005091"/>
                </a:solidFill>
                <a:latin typeface="Calibri"/>
                <a:ea typeface="Calibri"/>
                <a:cs typeface="Calibri"/>
                <a:sym typeface="Calibri"/>
              </a:rPr>
              <a:t> e </a:t>
            </a:r>
            <a:r>
              <a:rPr lang="en" sz="1600" b="1" i="0" u="none" strike="noStrike" cap="none" dirty="0" err="1">
                <a:solidFill>
                  <a:srgbClr val="005091"/>
                </a:solidFill>
                <a:latin typeface="Calibri"/>
                <a:ea typeface="Calibri"/>
                <a:cs typeface="Calibri"/>
                <a:sym typeface="Calibri"/>
              </a:rPr>
              <a:t>inversión</a:t>
            </a:r>
            <a:endParaRPr sz="1400" b="0" i="0" u="none" strike="noStrike" cap="none" dirty="0">
              <a:solidFill>
                <a:srgbClr val="000000"/>
              </a:solidFill>
              <a:latin typeface="Arial"/>
              <a:ea typeface="Arial"/>
              <a:cs typeface="Arial"/>
              <a:sym typeface="Arial"/>
            </a:endParaRPr>
          </a:p>
        </p:txBody>
      </p:sp>
      <p:sp>
        <p:nvSpPr>
          <p:cNvPr id="604" name="Google Shape;604;gd302569577_0_0"/>
          <p:cNvSpPr txBox="1"/>
          <p:nvPr/>
        </p:nvSpPr>
        <p:spPr>
          <a:xfrm>
            <a:off x="-76200" y="-76200"/>
            <a:ext cx="9144000" cy="71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005091"/>
                </a:solidFill>
                <a:latin typeface="Calibri"/>
                <a:ea typeface="Calibri"/>
                <a:cs typeface="Calibri"/>
                <a:sym typeface="Calibri"/>
              </a:rPr>
              <a:t>Líneas de garantías del Programa</a:t>
            </a:r>
            <a:endParaRPr sz="3200" b="1" i="0" u="none" strike="noStrike" cap="none">
              <a:solidFill>
                <a:srgbClr val="005091"/>
              </a:solidFill>
              <a:latin typeface="Calibri"/>
              <a:ea typeface="Calibri"/>
              <a:cs typeface="Calibri"/>
              <a:sym typeface="Calibri"/>
            </a:endParaRPr>
          </a:p>
        </p:txBody>
      </p:sp>
      <p:sp>
        <p:nvSpPr>
          <p:cNvPr id="605" name="Google Shape;605;gd302569577_0_0"/>
          <p:cNvSpPr/>
          <p:nvPr/>
        </p:nvSpPr>
        <p:spPr>
          <a:xfrm>
            <a:off x="101000" y="399212"/>
            <a:ext cx="87582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Calibri"/>
                <a:ea typeface="Calibri"/>
                <a:cs typeface="Calibri"/>
                <a:sym typeface="Calibri"/>
              </a:rPr>
              <a:t>Unidos por Colombia</a:t>
            </a:r>
            <a:endParaRPr sz="200" b="0" i="0" u="none" strike="noStrike" cap="none">
              <a:solidFill>
                <a:srgbClr val="FFFFFF"/>
              </a:solidFill>
              <a:latin typeface="Arial"/>
              <a:ea typeface="Arial"/>
              <a:cs typeface="Arial"/>
              <a:sym typeface="Arial"/>
            </a:endParaRPr>
          </a:p>
        </p:txBody>
      </p:sp>
      <p:sp>
        <p:nvSpPr>
          <p:cNvPr id="28" name="Google Shape;450;gd8c1182c57_0_282">
            <a:extLst>
              <a:ext uri="{FF2B5EF4-FFF2-40B4-BE49-F238E27FC236}">
                <a16:creationId xmlns:a16="http://schemas.microsoft.com/office/drawing/2014/main" id="{9548637A-AD56-9A45-A5ED-00F2B32731D5}"/>
              </a:ext>
            </a:extLst>
          </p:cNvPr>
          <p:cNvSpPr txBox="1"/>
          <p:nvPr/>
        </p:nvSpPr>
        <p:spPr>
          <a:xfrm>
            <a:off x="3320299" y="4363272"/>
            <a:ext cx="2403678" cy="265967"/>
          </a:xfrm>
          <a:prstGeom prst="rect">
            <a:avLst/>
          </a:prstGeom>
          <a:noFill/>
          <a:ln>
            <a:noFill/>
          </a:ln>
        </p:spPr>
        <p:txBody>
          <a:bodyPr spcFirstLastPara="1" wrap="square" lIns="38550" tIns="38550" rIns="38550" bIns="38550" anchor="b" anchorCtr="0">
            <a:noAutofit/>
          </a:bodyPr>
          <a:lstStyle/>
          <a:p>
            <a:pPr>
              <a:buClr>
                <a:srgbClr val="000000"/>
              </a:buClr>
              <a:buSzPts val="1050"/>
            </a:pPr>
            <a:r>
              <a:rPr lang="en" b="1" dirty="0">
                <a:solidFill>
                  <a:srgbClr val="999999"/>
                </a:solidFill>
                <a:latin typeface="Calibri"/>
                <a:cs typeface="Calibri"/>
                <a:sym typeface="Calibri"/>
              </a:rPr>
              <a:t>Garantía para </a:t>
            </a:r>
            <a:r>
              <a:rPr lang="es-CO" sz="1600" b="1" dirty="0">
                <a:solidFill>
                  <a:srgbClr val="005091"/>
                </a:solidFill>
                <a:latin typeface="Calibri"/>
                <a:cs typeface="Calibri"/>
                <a:sym typeface="Calibri"/>
              </a:rPr>
              <a:t>V</a:t>
            </a:r>
            <a:r>
              <a:rPr lang="en" sz="1600" b="1" dirty="0">
                <a:solidFill>
                  <a:srgbClr val="005091"/>
                </a:solidFill>
                <a:latin typeface="Calibri"/>
                <a:cs typeface="Calibri"/>
                <a:sym typeface="Calibri"/>
              </a:rPr>
              <a:t>ivienda VIS </a:t>
            </a:r>
          </a:p>
        </p:txBody>
      </p:sp>
      <p:sp>
        <p:nvSpPr>
          <p:cNvPr id="67" name="Google Shape;457;gd8c1182c57_0_282">
            <a:extLst>
              <a:ext uri="{FF2B5EF4-FFF2-40B4-BE49-F238E27FC236}">
                <a16:creationId xmlns:a16="http://schemas.microsoft.com/office/drawing/2014/main" id="{D8B95BD9-0805-C74D-BFD6-8F836591B309}"/>
              </a:ext>
            </a:extLst>
          </p:cNvPr>
          <p:cNvSpPr txBox="1"/>
          <p:nvPr/>
        </p:nvSpPr>
        <p:spPr>
          <a:xfrm>
            <a:off x="3320299" y="4561454"/>
            <a:ext cx="3211341" cy="378830"/>
          </a:xfrm>
          <a:prstGeom prst="rect">
            <a:avLst/>
          </a:prstGeom>
          <a:noFill/>
          <a:ln>
            <a:noFill/>
          </a:ln>
        </p:spPr>
        <p:txBody>
          <a:bodyPr spcFirstLastPara="1" wrap="square" lIns="38550" tIns="38550" rIns="38550" bIns="38550" anchor="t" anchorCtr="0">
            <a:noAutofit/>
          </a:bodyPr>
          <a:lstStyle/>
          <a:p>
            <a:pPr algn="just">
              <a:buSzPts val="1200"/>
            </a:pPr>
            <a:r>
              <a:rPr lang="en" sz="1050" dirty="0">
                <a:solidFill>
                  <a:schemeClr val="dk1"/>
                </a:solidFill>
                <a:latin typeface="Calibri"/>
                <a:cs typeface="Calibri"/>
                <a:sym typeface="Calibri"/>
              </a:rPr>
              <a:t>Hogares conformados por jóvenes 18 – 28 años</a:t>
            </a:r>
          </a:p>
          <a:p>
            <a:pPr algn="just">
              <a:buClr>
                <a:srgbClr val="000000"/>
              </a:buClr>
              <a:buSzPts val="1200"/>
            </a:pPr>
            <a:endParaRPr lang="en" sz="1050" dirty="0">
              <a:solidFill>
                <a:schemeClr val="dk1"/>
              </a:solidFill>
              <a:latin typeface="Calibri"/>
              <a:cs typeface="Calibri"/>
              <a:sym typeface="Calibri"/>
            </a:endParaRPr>
          </a:p>
        </p:txBody>
      </p:sp>
      <p:grpSp>
        <p:nvGrpSpPr>
          <p:cNvPr id="31" name="Google Shape;1028;p25">
            <a:extLst>
              <a:ext uri="{FF2B5EF4-FFF2-40B4-BE49-F238E27FC236}">
                <a16:creationId xmlns:a16="http://schemas.microsoft.com/office/drawing/2014/main" id="{74D8F1CC-0E68-0441-BBC5-58BB1D0E94AE}"/>
              </a:ext>
            </a:extLst>
          </p:cNvPr>
          <p:cNvGrpSpPr/>
          <p:nvPr/>
        </p:nvGrpSpPr>
        <p:grpSpPr>
          <a:xfrm>
            <a:off x="2465695" y="4308985"/>
            <a:ext cx="585317" cy="532575"/>
            <a:chOff x="6238300" y="1426975"/>
            <a:chExt cx="489450" cy="483175"/>
          </a:xfrm>
          <a:solidFill>
            <a:srgbClr val="00B0F0"/>
          </a:solidFill>
        </p:grpSpPr>
        <p:sp>
          <p:nvSpPr>
            <p:cNvPr id="32" name="Google Shape;1029;p25">
              <a:extLst>
                <a:ext uri="{FF2B5EF4-FFF2-40B4-BE49-F238E27FC236}">
                  <a16:creationId xmlns:a16="http://schemas.microsoft.com/office/drawing/2014/main" id="{21940E9D-E24B-F440-B7EB-2597EB8DE6BF}"/>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3" name="Google Shape;1030;p25">
              <a:extLst>
                <a:ext uri="{FF2B5EF4-FFF2-40B4-BE49-F238E27FC236}">
                  <a16:creationId xmlns:a16="http://schemas.microsoft.com/office/drawing/2014/main" id="{B5B7AD60-4411-9044-B81F-34AC3557A164}"/>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4" name="Google Shape;1031;p25">
              <a:extLst>
                <a:ext uri="{FF2B5EF4-FFF2-40B4-BE49-F238E27FC236}">
                  <a16:creationId xmlns:a16="http://schemas.microsoft.com/office/drawing/2014/main" id="{B9101043-EE73-3B4E-AFE8-4421625CE54F}"/>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pic>
        <p:nvPicPr>
          <p:cNvPr id="36" name="Google Shape;674;p4" descr="Google Shape;633;gd349a6a23d_0_16">
            <a:extLst>
              <a:ext uri="{FF2B5EF4-FFF2-40B4-BE49-F238E27FC236}">
                <a16:creationId xmlns:a16="http://schemas.microsoft.com/office/drawing/2014/main" id="{BB92FC16-8D0A-7441-B991-192396CBCB8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29124" y="4593573"/>
            <a:ext cx="848058" cy="422476"/>
          </a:xfrm>
          <a:prstGeom prst="rect">
            <a:avLst/>
          </a:prstGeom>
          <a:noFill/>
          <a:ln>
            <a:noFill/>
          </a:ln>
        </p:spPr>
      </p:pic>
      <p:cxnSp>
        <p:nvCxnSpPr>
          <p:cNvPr id="37" name="Google Shape;688;p4">
            <a:extLst>
              <a:ext uri="{FF2B5EF4-FFF2-40B4-BE49-F238E27FC236}">
                <a16:creationId xmlns:a16="http://schemas.microsoft.com/office/drawing/2014/main" id="{759C5B65-FBD4-0C4A-9036-9104D1F5A67F}"/>
              </a:ext>
            </a:extLst>
          </p:cNvPr>
          <p:cNvCxnSpPr>
            <a:cxnSpLocks/>
          </p:cNvCxnSpPr>
          <p:nvPr/>
        </p:nvCxnSpPr>
        <p:spPr>
          <a:xfrm flipH="1">
            <a:off x="2084532" y="1875427"/>
            <a:ext cx="5182606" cy="0"/>
          </a:xfrm>
          <a:prstGeom prst="straightConnector1">
            <a:avLst/>
          </a:prstGeom>
          <a:noFill/>
          <a:ln w="9525" cap="flat" cmpd="sng">
            <a:solidFill>
              <a:srgbClr val="D9D9D9"/>
            </a:solidFill>
            <a:prstDash val="dash"/>
            <a:round/>
            <a:headEnd type="oval" w="med" len="med"/>
            <a:tailEnd type="oval" w="med" len="med"/>
          </a:ln>
        </p:spPr>
      </p:cxnSp>
      <p:sp>
        <p:nvSpPr>
          <p:cNvPr id="40" name="Google Shape;450;gd8c1182c57_0_282">
            <a:extLst>
              <a:ext uri="{FF2B5EF4-FFF2-40B4-BE49-F238E27FC236}">
                <a16:creationId xmlns:a16="http://schemas.microsoft.com/office/drawing/2014/main" id="{37DEFF4E-A8F2-8440-B84F-63FD720A05B5}"/>
              </a:ext>
            </a:extLst>
          </p:cNvPr>
          <p:cNvSpPr txBox="1"/>
          <p:nvPr/>
        </p:nvSpPr>
        <p:spPr>
          <a:xfrm>
            <a:off x="3302459" y="3657448"/>
            <a:ext cx="2403678" cy="265967"/>
          </a:xfrm>
          <a:prstGeom prst="rect">
            <a:avLst/>
          </a:prstGeom>
          <a:noFill/>
          <a:ln>
            <a:noFill/>
          </a:ln>
        </p:spPr>
        <p:txBody>
          <a:bodyPr spcFirstLastPara="1" wrap="square" lIns="38550" tIns="38550" rIns="38550" bIns="38550" anchor="b" anchorCtr="0">
            <a:noAutofit/>
          </a:bodyPr>
          <a:lstStyle/>
          <a:p>
            <a:pPr>
              <a:buClr>
                <a:srgbClr val="000000"/>
              </a:buClr>
              <a:buSzPts val="1050"/>
            </a:pPr>
            <a:r>
              <a:rPr lang="en" b="1" dirty="0">
                <a:solidFill>
                  <a:srgbClr val="999999"/>
                </a:solidFill>
                <a:latin typeface="Calibri"/>
                <a:cs typeface="Calibri"/>
                <a:sym typeface="Calibri"/>
              </a:rPr>
              <a:t>Garantía para </a:t>
            </a:r>
            <a:r>
              <a:rPr lang="es-CO" sz="1600" b="1" dirty="0">
                <a:solidFill>
                  <a:srgbClr val="005091"/>
                </a:solidFill>
                <a:latin typeface="Calibri"/>
                <a:cs typeface="Calibri"/>
                <a:sym typeface="Calibri"/>
              </a:rPr>
              <a:t>Gran Empresa</a:t>
            </a:r>
            <a:endParaRPr lang="en" sz="1600" b="1" dirty="0">
              <a:solidFill>
                <a:srgbClr val="005091"/>
              </a:solidFill>
              <a:latin typeface="Calibri"/>
              <a:cs typeface="Calibri"/>
              <a:sym typeface="Calibri"/>
            </a:endParaRPr>
          </a:p>
        </p:txBody>
      </p:sp>
      <p:grpSp>
        <p:nvGrpSpPr>
          <p:cNvPr id="41" name="Google Shape;1250;p25">
            <a:extLst>
              <a:ext uri="{FF2B5EF4-FFF2-40B4-BE49-F238E27FC236}">
                <a16:creationId xmlns:a16="http://schemas.microsoft.com/office/drawing/2014/main" id="{2FDFBB28-DA6D-7A42-BD2A-66063795249B}"/>
              </a:ext>
            </a:extLst>
          </p:cNvPr>
          <p:cNvGrpSpPr/>
          <p:nvPr/>
        </p:nvGrpSpPr>
        <p:grpSpPr>
          <a:xfrm>
            <a:off x="2521321" y="3507757"/>
            <a:ext cx="467004" cy="462473"/>
            <a:chOff x="-59502375" y="1904375"/>
            <a:chExt cx="319000" cy="319500"/>
          </a:xfrm>
          <a:solidFill>
            <a:srgbClr val="00B0F0"/>
          </a:solidFill>
        </p:grpSpPr>
        <p:sp>
          <p:nvSpPr>
            <p:cNvPr id="42" name="Google Shape;1251;p25">
              <a:extLst>
                <a:ext uri="{FF2B5EF4-FFF2-40B4-BE49-F238E27FC236}">
                  <a16:creationId xmlns:a16="http://schemas.microsoft.com/office/drawing/2014/main" id="{95CB98D7-537F-1042-94ED-842E5F0C1F35}"/>
                </a:ext>
              </a:extLst>
            </p:cNvPr>
            <p:cNvSpPr/>
            <p:nvPr/>
          </p:nvSpPr>
          <p:spPr>
            <a:xfrm>
              <a:off x="-59455125" y="2097050"/>
              <a:ext cx="227650" cy="62225"/>
            </a:xfrm>
            <a:custGeom>
              <a:avLst/>
              <a:gdLst/>
              <a:ahLst/>
              <a:cxnLst/>
              <a:rect l="l" t="t" r="r" b="b"/>
              <a:pathLst>
                <a:path w="9106" h="2489" extrusionOk="0">
                  <a:moveTo>
                    <a:pt x="1670" y="819"/>
                  </a:moveTo>
                  <a:lnTo>
                    <a:pt x="1670" y="1670"/>
                  </a:lnTo>
                  <a:lnTo>
                    <a:pt x="820" y="1670"/>
                  </a:lnTo>
                  <a:lnTo>
                    <a:pt x="820" y="819"/>
                  </a:lnTo>
                  <a:close/>
                  <a:moveTo>
                    <a:pt x="3309" y="819"/>
                  </a:moveTo>
                  <a:lnTo>
                    <a:pt x="3309" y="1670"/>
                  </a:lnTo>
                  <a:lnTo>
                    <a:pt x="2489" y="1670"/>
                  </a:lnTo>
                  <a:lnTo>
                    <a:pt x="2489" y="819"/>
                  </a:lnTo>
                  <a:close/>
                  <a:moveTo>
                    <a:pt x="4978" y="819"/>
                  </a:moveTo>
                  <a:lnTo>
                    <a:pt x="4978" y="1670"/>
                  </a:lnTo>
                  <a:lnTo>
                    <a:pt x="4128" y="1670"/>
                  </a:lnTo>
                  <a:lnTo>
                    <a:pt x="4128" y="819"/>
                  </a:lnTo>
                  <a:close/>
                  <a:moveTo>
                    <a:pt x="6617" y="819"/>
                  </a:moveTo>
                  <a:lnTo>
                    <a:pt x="6617" y="1670"/>
                  </a:lnTo>
                  <a:lnTo>
                    <a:pt x="5798" y="1670"/>
                  </a:lnTo>
                  <a:lnTo>
                    <a:pt x="5798" y="819"/>
                  </a:lnTo>
                  <a:close/>
                  <a:moveTo>
                    <a:pt x="8286" y="819"/>
                  </a:moveTo>
                  <a:lnTo>
                    <a:pt x="8286" y="1670"/>
                  </a:lnTo>
                  <a:lnTo>
                    <a:pt x="7436" y="1670"/>
                  </a:lnTo>
                  <a:lnTo>
                    <a:pt x="7436" y="819"/>
                  </a:lnTo>
                  <a:close/>
                  <a:moveTo>
                    <a:pt x="410" y="0"/>
                  </a:moveTo>
                  <a:cubicBezTo>
                    <a:pt x="158" y="0"/>
                    <a:pt x="1" y="189"/>
                    <a:pt x="1" y="410"/>
                  </a:cubicBezTo>
                  <a:lnTo>
                    <a:pt x="1" y="2048"/>
                  </a:lnTo>
                  <a:cubicBezTo>
                    <a:pt x="1" y="2300"/>
                    <a:pt x="190" y="2489"/>
                    <a:pt x="410" y="2489"/>
                  </a:cubicBezTo>
                  <a:lnTo>
                    <a:pt x="8664" y="2489"/>
                  </a:lnTo>
                  <a:cubicBezTo>
                    <a:pt x="8917" y="2489"/>
                    <a:pt x="9106" y="2300"/>
                    <a:pt x="9106" y="2048"/>
                  </a:cubicBezTo>
                  <a:lnTo>
                    <a:pt x="9106" y="410"/>
                  </a:lnTo>
                  <a:cubicBezTo>
                    <a:pt x="9106" y="158"/>
                    <a:pt x="8917" y="0"/>
                    <a:pt x="8664"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1252;p25">
              <a:extLst>
                <a:ext uri="{FF2B5EF4-FFF2-40B4-BE49-F238E27FC236}">
                  <a16:creationId xmlns:a16="http://schemas.microsoft.com/office/drawing/2014/main" id="{B01F69CA-B13D-4D41-AAFE-3DF769E6F0F7}"/>
                </a:ext>
              </a:extLst>
            </p:cNvPr>
            <p:cNvSpPr/>
            <p:nvPr/>
          </p:nvSpPr>
          <p:spPr>
            <a:xfrm>
              <a:off x="-59502375" y="1966300"/>
              <a:ext cx="319000" cy="257575"/>
            </a:xfrm>
            <a:custGeom>
              <a:avLst/>
              <a:gdLst/>
              <a:ahLst/>
              <a:cxnLst/>
              <a:rect l="l" t="t" r="r" b="b"/>
              <a:pathLst>
                <a:path w="12760" h="10303" extrusionOk="0">
                  <a:moveTo>
                    <a:pt x="8633" y="1639"/>
                  </a:moveTo>
                  <a:lnTo>
                    <a:pt x="8633" y="3592"/>
                  </a:lnTo>
                  <a:lnTo>
                    <a:pt x="7814" y="3592"/>
                  </a:lnTo>
                  <a:lnTo>
                    <a:pt x="7814" y="1639"/>
                  </a:lnTo>
                  <a:close/>
                  <a:moveTo>
                    <a:pt x="11941" y="819"/>
                  </a:moveTo>
                  <a:lnTo>
                    <a:pt x="11941" y="3592"/>
                  </a:lnTo>
                  <a:lnTo>
                    <a:pt x="11122" y="3592"/>
                  </a:lnTo>
                  <a:lnTo>
                    <a:pt x="11122" y="819"/>
                  </a:lnTo>
                  <a:close/>
                  <a:moveTo>
                    <a:pt x="5041" y="3119"/>
                  </a:moveTo>
                  <a:lnTo>
                    <a:pt x="5041" y="3970"/>
                  </a:lnTo>
                  <a:cubicBezTo>
                    <a:pt x="5041" y="4222"/>
                    <a:pt x="5230" y="4411"/>
                    <a:pt x="5482" y="4411"/>
                  </a:cubicBezTo>
                  <a:lnTo>
                    <a:pt x="11941" y="4411"/>
                  </a:lnTo>
                  <a:lnTo>
                    <a:pt x="11941" y="9357"/>
                  </a:lnTo>
                  <a:lnTo>
                    <a:pt x="914" y="9357"/>
                  </a:lnTo>
                  <a:lnTo>
                    <a:pt x="914" y="4222"/>
                  </a:lnTo>
                  <a:lnTo>
                    <a:pt x="2552" y="3119"/>
                  </a:lnTo>
                  <a:lnTo>
                    <a:pt x="2552" y="3970"/>
                  </a:lnTo>
                  <a:cubicBezTo>
                    <a:pt x="2552" y="4207"/>
                    <a:pt x="2767" y="4373"/>
                    <a:pt x="2980" y="4373"/>
                  </a:cubicBezTo>
                  <a:cubicBezTo>
                    <a:pt x="3050" y="4373"/>
                    <a:pt x="3120" y="4355"/>
                    <a:pt x="3182" y="4316"/>
                  </a:cubicBezTo>
                  <a:lnTo>
                    <a:pt x="5041" y="3119"/>
                  </a:lnTo>
                  <a:close/>
                  <a:moveTo>
                    <a:pt x="10712" y="0"/>
                  </a:moveTo>
                  <a:cubicBezTo>
                    <a:pt x="10491" y="0"/>
                    <a:pt x="10334" y="189"/>
                    <a:pt x="10334" y="441"/>
                  </a:cubicBezTo>
                  <a:lnTo>
                    <a:pt x="10334" y="3592"/>
                  </a:lnTo>
                  <a:lnTo>
                    <a:pt x="9483" y="3592"/>
                  </a:lnTo>
                  <a:lnTo>
                    <a:pt x="9483" y="1261"/>
                  </a:lnTo>
                  <a:cubicBezTo>
                    <a:pt x="9483" y="1008"/>
                    <a:pt x="9294" y="819"/>
                    <a:pt x="9074" y="819"/>
                  </a:cubicBezTo>
                  <a:lnTo>
                    <a:pt x="7404" y="819"/>
                  </a:lnTo>
                  <a:cubicBezTo>
                    <a:pt x="7183" y="819"/>
                    <a:pt x="6963" y="1008"/>
                    <a:pt x="6963" y="1261"/>
                  </a:cubicBezTo>
                  <a:lnTo>
                    <a:pt x="6963" y="3592"/>
                  </a:lnTo>
                  <a:lnTo>
                    <a:pt x="5860" y="3592"/>
                  </a:lnTo>
                  <a:lnTo>
                    <a:pt x="5860" y="2363"/>
                  </a:lnTo>
                  <a:cubicBezTo>
                    <a:pt x="5860" y="2206"/>
                    <a:pt x="5797" y="2080"/>
                    <a:pt x="5640" y="2017"/>
                  </a:cubicBezTo>
                  <a:cubicBezTo>
                    <a:pt x="5581" y="1973"/>
                    <a:pt x="5509" y="1949"/>
                    <a:pt x="5436" y="1949"/>
                  </a:cubicBezTo>
                  <a:cubicBezTo>
                    <a:pt x="5352" y="1949"/>
                    <a:pt x="5266" y="1981"/>
                    <a:pt x="5199" y="2048"/>
                  </a:cubicBezTo>
                  <a:lnTo>
                    <a:pt x="3340" y="3245"/>
                  </a:lnTo>
                  <a:lnTo>
                    <a:pt x="3340" y="2395"/>
                  </a:lnTo>
                  <a:cubicBezTo>
                    <a:pt x="3340" y="2237"/>
                    <a:pt x="3277" y="2111"/>
                    <a:pt x="3119" y="2048"/>
                  </a:cubicBezTo>
                  <a:cubicBezTo>
                    <a:pt x="3061" y="2004"/>
                    <a:pt x="2989" y="1981"/>
                    <a:pt x="2916" y="1981"/>
                  </a:cubicBezTo>
                  <a:cubicBezTo>
                    <a:pt x="2831" y="1981"/>
                    <a:pt x="2746" y="2012"/>
                    <a:pt x="2678" y="2080"/>
                  </a:cubicBezTo>
                  <a:lnTo>
                    <a:pt x="189" y="3718"/>
                  </a:lnTo>
                  <a:cubicBezTo>
                    <a:pt x="95" y="3812"/>
                    <a:pt x="0" y="3938"/>
                    <a:pt x="0" y="4096"/>
                  </a:cubicBezTo>
                  <a:lnTo>
                    <a:pt x="0" y="9861"/>
                  </a:lnTo>
                  <a:cubicBezTo>
                    <a:pt x="0" y="10113"/>
                    <a:pt x="189" y="10302"/>
                    <a:pt x="441" y="10302"/>
                  </a:cubicBezTo>
                  <a:lnTo>
                    <a:pt x="12287" y="10302"/>
                  </a:lnTo>
                  <a:cubicBezTo>
                    <a:pt x="12539" y="10302"/>
                    <a:pt x="12697" y="10113"/>
                    <a:pt x="12697" y="9861"/>
                  </a:cubicBezTo>
                  <a:lnTo>
                    <a:pt x="12697" y="504"/>
                  </a:lnTo>
                  <a:cubicBezTo>
                    <a:pt x="12760" y="158"/>
                    <a:pt x="12602" y="0"/>
                    <a:pt x="12382"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1253;p25">
              <a:extLst>
                <a:ext uri="{FF2B5EF4-FFF2-40B4-BE49-F238E27FC236}">
                  <a16:creationId xmlns:a16="http://schemas.microsoft.com/office/drawing/2014/main" id="{E8B720B8-BD7C-E849-B1B6-8B55354B1333}"/>
                </a:ext>
              </a:extLst>
            </p:cNvPr>
            <p:cNvSpPr/>
            <p:nvPr/>
          </p:nvSpPr>
          <p:spPr>
            <a:xfrm>
              <a:off x="-59322800" y="1904375"/>
              <a:ext cx="106350" cy="41175"/>
            </a:xfrm>
            <a:custGeom>
              <a:avLst/>
              <a:gdLst/>
              <a:ahLst/>
              <a:cxnLst/>
              <a:rect l="l" t="t" r="r" b="b"/>
              <a:pathLst>
                <a:path w="4254" h="1647" extrusionOk="0">
                  <a:moveTo>
                    <a:pt x="1291" y="0"/>
                  </a:moveTo>
                  <a:cubicBezTo>
                    <a:pt x="890" y="0"/>
                    <a:pt x="485" y="181"/>
                    <a:pt x="158" y="556"/>
                  </a:cubicBezTo>
                  <a:cubicBezTo>
                    <a:pt x="0" y="713"/>
                    <a:pt x="32" y="965"/>
                    <a:pt x="189" y="1123"/>
                  </a:cubicBezTo>
                  <a:cubicBezTo>
                    <a:pt x="265" y="1198"/>
                    <a:pt x="369" y="1237"/>
                    <a:pt x="474" y="1237"/>
                  </a:cubicBezTo>
                  <a:cubicBezTo>
                    <a:pt x="589" y="1237"/>
                    <a:pt x="706" y="1190"/>
                    <a:pt x="788" y="1091"/>
                  </a:cubicBezTo>
                  <a:cubicBezTo>
                    <a:pt x="946" y="918"/>
                    <a:pt x="1119" y="831"/>
                    <a:pt x="1292" y="831"/>
                  </a:cubicBezTo>
                  <a:cubicBezTo>
                    <a:pt x="1465" y="831"/>
                    <a:pt x="1639" y="918"/>
                    <a:pt x="1796" y="1091"/>
                  </a:cubicBezTo>
                  <a:cubicBezTo>
                    <a:pt x="2115" y="1457"/>
                    <a:pt x="2530" y="1646"/>
                    <a:pt x="2948" y="1646"/>
                  </a:cubicBezTo>
                  <a:cubicBezTo>
                    <a:pt x="3357" y="1646"/>
                    <a:pt x="3769" y="1465"/>
                    <a:pt x="4096" y="1091"/>
                  </a:cubicBezTo>
                  <a:cubicBezTo>
                    <a:pt x="4254" y="902"/>
                    <a:pt x="4191" y="650"/>
                    <a:pt x="4033" y="493"/>
                  </a:cubicBezTo>
                  <a:cubicBezTo>
                    <a:pt x="3975" y="420"/>
                    <a:pt x="3885" y="381"/>
                    <a:pt x="3788" y="381"/>
                  </a:cubicBezTo>
                  <a:cubicBezTo>
                    <a:pt x="3674" y="381"/>
                    <a:pt x="3551" y="436"/>
                    <a:pt x="3466" y="556"/>
                  </a:cubicBezTo>
                  <a:cubicBezTo>
                    <a:pt x="3308" y="729"/>
                    <a:pt x="3127" y="815"/>
                    <a:pt x="2946" y="815"/>
                  </a:cubicBezTo>
                  <a:cubicBezTo>
                    <a:pt x="2765" y="815"/>
                    <a:pt x="2584" y="729"/>
                    <a:pt x="2426" y="556"/>
                  </a:cubicBezTo>
                  <a:cubicBezTo>
                    <a:pt x="2108" y="189"/>
                    <a:pt x="1701" y="0"/>
                    <a:pt x="1291"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5" name="Google Shape;688;p4">
            <a:extLst>
              <a:ext uri="{FF2B5EF4-FFF2-40B4-BE49-F238E27FC236}">
                <a16:creationId xmlns:a16="http://schemas.microsoft.com/office/drawing/2014/main" id="{3E48F7DA-DC57-AB4F-A789-3F84907FA0A3}"/>
              </a:ext>
            </a:extLst>
          </p:cNvPr>
          <p:cNvCxnSpPr>
            <a:cxnSpLocks/>
          </p:cNvCxnSpPr>
          <p:nvPr/>
        </p:nvCxnSpPr>
        <p:spPr>
          <a:xfrm flipH="1">
            <a:off x="2084532" y="2526356"/>
            <a:ext cx="5182606" cy="0"/>
          </a:xfrm>
          <a:prstGeom prst="straightConnector1">
            <a:avLst/>
          </a:prstGeom>
          <a:noFill/>
          <a:ln w="9525" cap="flat" cmpd="sng">
            <a:solidFill>
              <a:srgbClr val="D9D9D9"/>
            </a:solidFill>
            <a:prstDash val="dash"/>
            <a:round/>
            <a:headEnd type="oval" w="med" len="med"/>
            <a:tailEnd type="oval" w="med" len="med"/>
          </a:ln>
        </p:spPr>
      </p:cxnSp>
      <p:cxnSp>
        <p:nvCxnSpPr>
          <p:cNvPr id="46" name="Google Shape;688;p4">
            <a:extLst>
              <a:ext uri="{FF2B5EF4-FFF2-40B4-BE49-F238E27FC236}">
                <a16:creationId xmlns:a16="http://schemas.microsoft.com/office/drawing/2014/main" id="{95999B6E-281C-2B45-B6C2-5193311586CB}"/>
              </a:ext>
            </a:extLst>
          </p:cNvPr>
          <p:cNvCxnSpPr>
            <a:cxnSpLocks/>
          </p:cNvCxnSpPr>
          <p:nvPr/>
        </p:nvCxnSpPr>
        <p:spPr>
          <a:xfrm flipH="1">
            <a:off x="2084532" y="3347766"/>
            <a:ext cx="5182606" cy="0"/>
          </a:xfrm>
          <a:prstGeom prst="straightConnector1">
            <a:avLst/>
          </a:prstGeom>
          <a:noFill/>
          <a:ln w="9525" cap="flat" cmpd="sng">
            <a:solidFill>
              <a:srgbClr val="D9D9D9"/>
            </a:solidFill>
            <a:prstDash val="dash"/>
            <a:round/>
            <a:headEnd type="oval" w="med" len="med"/>
            <a:tailEnd type="oval" w="med" len="med"/>
          </a:ln>
        </p:spPr>
      </p:cxnSp>
      <p:cxnSp>
        <p:nvCxnSpPr>
          <p:cNvPr id="47" name="Google Shape;688;p4">
            <a:extLst>
              <a:ext uri="{FF2B5EF4-FFF2-40B4-BE49-F238E27FC236}">
                <a16:creationId xmlns:a16="http://schemas.microsoft.com/office/drawing/2014/main" id="{52D8BFB2-FEF3-3C49-AABE-B7CF17936492}"/>
              </a:ext>
            </a:extLst>
          </p:cNvPr>
          <p:cNvCxnSpPr>
            <a:cxnSpLocks/>
          </p:cNvCxnSpPr>
          <p:nvPr/>
        </p:nvCxnSpPr>
        <p:spPr>
          <a:xfrm flipH="1">
            <a:off x="2084532" y="4107183"/>
            <a:ext cx="5182606" cy="0"/>
          </a:xfrm>
          <a:prstGeom prst="straightConnector1">
            <a:avLst/>
          </a:prstGeom>
          <a:noFill/>
          <a:ln w="9525" cap="flat" cmpd="sng">
            <a:solidFill>
              <a:srgbClr val="D9D9D9"/>
            </a:solidFill>
            <a:prstDash val="dash"/>
            <a:round/>
            <a:headEnd type="oval" w="med" len="med"/>
            <a:tailEnd type="oval"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4" name="Imagen 3" descr="Una persona parado en una tienda&#10;&#10;Descripción generada automáticamente">
            <a:extLst>
              <a:ext uri="{FF2B5EF4-FFF2-40B4-BE49-F238E27FC236}">
                <a16:creationId xmlns:a16="http://schemas.microsoft.com/office/drawing/2014/main" id="{C4B480CB-26B7-4844-87B0-F821AB17BC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3999" cy="5143501"/>
          </a:xfrm>
          <a:prstGeom prst="rect">
            <a:avLst/>
          </a:prstGeom>
        </p:spPr>
      </p:pic>
      <p:sp>
        <p:nvSpPr>
          <p:cNvPr id="317" name="Google Shape;317;gbd02f383d2_0_310"/>
          <p:cNvSpPr/>
          <p:nvPr/>
        </p:nvSpPr>
        <p:spPr>
          <a:xfrm>
            <a:off x="0" y="3480577"/>
            <a:ext cx="3618854" cy="641268"/>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8" name="Google Shape;318;gbd02f383d2_0_310"/>
          <p:cNvSpPr txBox="1">
            <a:spLocks noGrp="1"/>
          </p:cNvSpPr>
          <p:nvPr>
            <p:ph type="title"/>
          </p:nvPr>
        </p:nvSpPr>
        <p:spPr>
          <a:xfrm>
            <a:off x="99446" y="3525061"/>
            <a:ext cx="6029703" cy="5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3F3F3F"/>
              </a:buClr>
              <a:buSzPct val="100000"/>
              <a:buFont typeface="Calibri"/>
              <a:buNone/>
            </a:pPr>
            <a:r>
              <a:rPr lang="en" sz="2800" b="1" dirty="0">
                <a:solidFill>
                  <a:srgbClr val="3F3F3F"/>
                </a:solidFill>
              </a:rPr>
              <a:t>5. </a:t>
            </a:r>
            <a:r>
              <a:rPr lang="es-ES" sz="2800" b="1" dirty="0">
                <a:solidFill>
                  <a:srgbClr val="3F3F3F"/>
                </a:solidFill>
              </a:rPr>
              <a:t>Perspectivas de país</a:t>
            </a:r>
            <a:endParaRPr sz="2800" b="1" dirty="0">
              <a:solidFill>
                <a:srgbClr val="3F3F3F"/>
              </a:solidFill>
            </a:endParaRPr>
          </a:p>
        </p:txBody>
      </p:sp>
      <p:grpSp>
        <p:nvGrpSpPr>
          <p:cNvPr id="319" name="Google Shape;319;gbd02f383d2_0_310"/>
          <p:cNvGrpSpPr/>
          <p:nvPr/>
        </p:nvGrpSpPr>
        <p:grpSpPr>
          <a:xfrm>
            <a:off x="0" y="5103444"/>
            <a:ext cx="9144112" cy="57691"/>
            <a:chOff x="0" y="2996952"/>
            <a:chExt cx="7380236" cy="76200"/>
          </a:xfrm>
        </p:grpSpPr>
        <p:sp>
          <p:nvSpPr>
            <p:cNvPr id="320" name="Google Shape;320;gbd02f383d2_0_31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1" name="Google Shape;321;gbd02f383d2_0_31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gbd02f383d2_0_31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gbd02f383d2_0_31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24" name="Google Shape;324;gbd02f383d2_0_3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51277"/>
            <a:ext cx="1839975" cy="2092226"/>
          </a:xfrm>
          <a:prstGeom prst="rect">
            <a:avLst/>
          </a:prstGeom>
          <a:noFill/>
          <a:ln>
            <a:noFill/>
          </a:ln>
        </p:spPr>
      </p:pic>
    </p:spTree>
    <p:extLst>
      <p:ext uri="{BB962C8B-B14F-4D97-AF65-F5344CB8AC3E}">
        <p14:creationId xmlns:p14="http://schemas.microsoft.com/office/powerpoint/2010/main" val="1390235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
          <p:cNvSpPr/>
          <p:nvPr/>
        </p:nvSpPr>
        <p:spPr>
          <a:xfrm>
            <a:off x="75" y="2735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573" name="Google Shape;573;p3"/>
          <p:cNvSpPr/>
          <p:nvPr/>
        </p:nvSpPr>
        <p:spPr>
          <a:xfrm>
            <a:off x="101000" y="170603"/>
            <a:ext cx="8758200"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dirty="0">
                <a:solidFill>
                  <a:srgbClr val="FFFFFF"/>
                </a:solidFill>
                <a:latin typeface="Calibri"/>
                <a:ea typeface="Calibri"/>
                <a:cs typeface="Calibri"/>
                <a:sym typeface="Calibri"/>
              </a:rPr>
              <a:t>Indice de resilencia frente al Covid </a:t>
            </a:r>
            <a:endParaRPr sz="200" b="0" i="0" u="none" strike="noStrike" cap="none" dirty="0">
              <a:solidFill>
                <a:srgbClr val="FFFFFF"/>
              </a:solidFill>
              <a:latin typeface="Arial"/>
              <a:ea typeface="Arial"/>
              <a:cs typeface="Arial"/>
              <a:sym typeface="Arial"/>
            </a:endParaRPr>
          </a:p>
        </p:txBody>
      </p:sp>
      <p:grpSp>
        <p:nvGrpSpPr>
          <p:cNvPr id="574" name="Google Shape;574;p3"/>
          <p:cNvGrpSpPr/>
          <p:nvPr/>
        </p:nvGrpSpPr>
        <p:grpSpPr>
          <a:xfrm>
            <a:off x="94221" y="5125026"/>
            <a:ext cx="9144112" cy="57676"/>
            <a:chOff x="0" y="2996952"/>
            <a:chExt cx="7380236" cy="76200"/>
          </a:xfrm>
        </p:grpSpPr>
        <p:sp>
          <p:nvSpPr>
            <p:cNvPr id="575" name="Google Shape;575;p3"/>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p3"/>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3"/>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3"/>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 name="TextBox 14">
            <a:extLst>
              <a:ext uri="{FF2B5EF4-FFF2-40B4-BE49-F238E27FC236}">
                <a16:creationId xmlns:a16="http://schemas.microsoft.com/office/drawing/2014/main" id="{3FCF7BE2-AABE-8442-8611-0B916479FD56}"/>
              </a:ext>
            </a:extLst>
          </p:cNvPr>
          <p:cNvSpPr txBox="1"/>
          <p:nvPr/>
        </p:nvSpPr>
        <p:spPr>
          <a:xfrm>
            <a:off x="101000" y="4919987"/>
            <a:ext cx="6249617" cy="369332"/>
          </a:xfrm>
          <a:prstGeom prst="rect">
            <a:avLst/>
          </a:prstGeom>
          <a:noFill/>
        </p:spPr>
        <p:txBody>
          <a:bodyPr wrap="square" rtlCol="0">
            <a:spAutoFit/>
          </a:bodyPr>
          <a:lstStyle/>
          <a:p>
            <a:r>
              <a:rPr lang="es-ES_tradnl" sz="900" dirty="0"/>
              <a:t>Fuente: Bloomberg, 26 de agosto de 2021. </a:t>
            </a:r>
            <a:r>
              <a:rPr lang="en-US" sz="900" b="1" dirty="0">
                <a:solidFill>
                  <a:schemeClr val="tx1"/>
                </a:solidFill>
                <a:hlinkClick r:id="rId3">
                  <a:extLst>
                    <a:ext uri="{A12FA001-AC4F-418D-AE19-62706E023703}">
                      <ahyp:hlinkClr xmlns:ahyp="http://schemas.microsoft.com/office/drawing/2018/hyperlinkcolor" val="tx"/>
                    </a:ext>
                  </a:extLst>
                </a:hlinkClick>
              </a:rPr>
              <a:t>The Best and Worst Places to Be as Delta Wrecks Reopening Plans</a:t>
            </a:r>
            <a:endParaRPr lang="en-US" sz="900" b="1" dirty="0">
              <a:solidFill>
                <a:schemeClr val="tx1"/>
              </a:solidFill>
            </a:endParaRPr>
          </a:p>
          <a:p>
            <a:endParaRPr lang="es-ES_tradnl" sz="900" dirty="0"/>
          </a:p>
        </p:txBody>
      </p:sp>
      <p:sp>
        <p:nvSpPr>
          <p:cNvPr id="3" name="Rectángulo 2">
            <a:extLst>
              <a:ext uri="{FF2B5EF4-FFF2-40B4-BE49-F238E27FC236}">
                <a16:creationId xmlns:a16="http://schemas.microsoft.com/office/drawing/2014/main" id="{D0F4B773-7451-4031-A7BB-A9BC6E5002EB}"/>
              </a:ext>
            </a:extLst>
          </p:cNvPr>
          <p:cNvSpPr/>
          <p:nvPr/>
        </p:nvSpPr>
        <p:spPr>
          <a:xfrm>
            <a:off x="121319" y="936396"/>
            <a:ext cx="8954947" cy="946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a:p>
            <a:pPr algn="ctr"/>
            <a:r>
              <a:rPr lang="es-CO" b="1" dirty="0">
                <a:solidFill>
                  <a:schemeClr val="bg1"/>
                </a:solidFill>
              </a:rPr>
              <a:t>53 </a:t>
            </a:r>
            <a:r>
              <a:rPr lang="es-CO" b="1" dirty="0" err="1">
                <a:solidFill>
                  <a:schemeClr val="bg1"/>
                </a:solidFill>
              </a:rPr>
              <a:t>paises</a:t>
            </a:r>
            <a:r>
              <a:rPr lang="es-CO" b="1" dirty="0">
                <a:solidFill>
                  <a:schemeClr val="bg1"/>
                </a:solidFill>
              </a:rPr>
              <a:t> analizados.</a:t>
            </a:r>
          </a:p>
          <a:p>
            <a:pPr algn="ctr"/>
            <a:endParaRPr lang="es-CO" b="1" dirty="0">
              <a:solidFill>
                <a:schemeClr val="bg1"/>
              </a:solidFill>
            </a:endParaRPr>
          </a:p>
          <a:p>
            <a:pPr algn="ctr"/>
            <a:r>
              <a:rPr lang="es-CO" dirty="0"/>
              <a:t>Es un indicador mensual orientado a identificar los países en los que el virus ha sido manejado de forma más efectiva con el menor impacto social y económico.</a:t>
            </a:r>
            <a:endParaRPr lang="es-CO" b="1" dirty="0">
              <a:solidFill>
                <a:schemeClr val="bg1"/>
              </a:solidFill>
            </a:endParaRPr>
          </a:p>
          <a:p>
            <a:pPr algn="ctr"/>
            <a:endParaRPr lang="es-CO" dirty="0"/>
          </a:p>
        </p:txBody>
      </p:sp>
      <p:grpSp>
        <p:nvGrpSpPr>
          <p:cNvPr id="25" name="Grupo 24">
            <a:extLst>
              <a:ext uri="{FF2B5EF4-FFF2-40B4-BE49-F238E27FC236}">
                <a16:creationId xmlns:a16="http://schemas.microsoft.com/office/drawing/2014/main" id="{5E6ABCDC-8609-4CF6-8674-7427AC167376}"/>
              </a:ext>
            </a:extLst>
          </p:cNvPr>
          <p:cNvGrpSpPr/>
          <p:nvPr/>
        </p:nvGrpSpPr>
        <p:grpSpPr>
          <a:xfrm>
            <a:off x="-60961" y="1890158"/>
            <a:ext cx="9387840" cy="3088161"/>
            <a:chOff x="-60961" y="1890158"/>
            <a:chExt cx="9387840" cy="3088161"/>
          </a:xfrm>
        </p:grpSpPr>
        <p:pic>
          <p:nvPicPr>
            <p:cNvPr id="5" name="Imagen 4">
              <a:extLst>
                <a:ext uri="{FF2B5EF4-FFF2-40B4-BE49-F238E27FC236}">
                  <a16:creationId xmlns:a16="http://schemas.microsoft.com/office/drawing/2014/main" id="{241ACDEF-7372-4D97-AD1C-0AE700D4B31A}"/>
                </a:ext>
              </a:extLst>
            </p:cNvPr>
            <p:cNvPicPr>
              <a:picLocks noChangeAspect="1"/>
            </p:cNvPicPr>
            <p:nvPr/>
          </p:nvPicPr>
          <p:blipFill>
            <a:blip r:embed="rId4"/>
            <a:stretch>
              <a:fillRect/>
            </a:stretch>
          </p:blipFill>
          <p:spPr>
            <a:xfrm>
              <a:off x="13545" y="1890158"/>
              <a:ext cx="9144000" cy="1742490"/>
            </a:xfrm>
            <a:prstGeom prst="rect">
              <a:avLst/>
            </a:prstGeom>
          </p:spPr>
        </p:pic>
        <p:pic>
          <p:nvPicPr>
            <p:cNvPr id="7" name="Imagen 6">
              <a:extLst>
                <a:ext uri="{FF2B5EF4-FFF2-40B4-BE49-F238E27FC236}">
                  <a16:creationId xmlns:a16="http://schemas.microsoft.com/office/drawing/2014/main" id="{B389D76B-13BB-4B6A-B854-B29C0F5115A4}"/>
                </a:ext>
              </a:extLst>
            </p:cNvPr>
            <p:cNvPicPr>
              <a:picLocks noChangeAspect="1"/>
            </p:cNvPicPr>
            <p:nvPr/>
          </p:nvPicPr>
          <p:blipFill>
            <a:blip r:embed="rId5"/>
            <a:stretch>
              <a:fillRect/>
            </a:stretch>
          </p:blipFill>
          <p:spPr>
            <a:xfrm>
              <a:off x="-40647" y="3638758"/>
              <a:ext cx="9144000" cy="250189"/>
            </a:xfrm>
            <a:prstGeom prst="rect">
              <a:avLst/>
            </a:prstGeom>
          </p:spPr>
        </p:pic>
        <p:pic>
          <p:nvPicPr>
            <p:cNvPr id="9" name="Imagen 8">
              <a:extLst>
                <a:ext uri="{FF2B5EF4-FFF2-40B4-BE49-F238E27FC236}">
                  <a16:creationId xmlns:a16="http://schemas.microsoft.com/office/drawing/2014/main" id="{BDBBF89C-E19B-47BE-A673-4406E08888F6}"/>
                </a:ext>
              </a:extLst>
            </p:cNvPr>
            <p:cNvPicPr>
              <a:picLocks noChangeAspect="1"/>
            </p:cNvPicPr>
            <p:nvPr/>
          </p:nvPicPr>
          <p:blipFill>
            <a:blip r:embed="rId6"/>
            <a:stretch>
              <a:fillRect/>
            </a:stretch>
          </p:blipFill>
          <p:spPr>
            <a:xfrm>
              <a:off x="-33868" y="3910463"/>
              <a:ext cx="9144000" cy="262194"/>
            </a:xfrm>
            <a:prstGeom prst="rect">
              <a:avLst/>
            </a:prstGeom>
          </p:spPr>
        </p:pic>
        <p:pic>
          <p:nvPicPr>
            <p:cNvPr id="19" name="Imagen 18">
              <a:extLst>
                <a:ext uri="{FF2B5EF4-FFF2-40B4-BE49-F238E27FC236}">
                  <a16:creationId xmlns:a16="http://schemas.microsoft.com/office/drawing/2014/main" id="{121FEB92-B9B3-4E24-AE26-1DD34E2FCB0A}"/>
                </a:ext>
              </a:extLst>
            </p:cNvPr>
            <p:cNvPicPr>
              <a:picLocks noChangeAspect="1"/>
            </p:cNvPicPr>
            <p:nvPr/>
          </p:nvPicPr>
          <p:blipFill>
            <a:blip r:embed="rId7"/>
            <a:stretch>
              <a:fillRect/>
            </a:stretch>
          </p:blipFill>
          <p:spPr>
            <a:xfrm>
              <a:off x="-54187" y="4174622"/>
              <a:ext cx="9144000" cy="262194"/>
            </a:xfrm>
            <a:prstGeom prst="rect">
              <a:avLst/>
            </a:prstGeom>
          </p:spPr>
        </p:pic>
        <p:pic>
          <p:nvPicPr>
            <p:cNvPr id="21" name="Imagen 20">
              <a:extLst>
                <a:ext uri="{FF2B5EF4-FFF2-40B4-BE49-F238E27FC236}">
                  <a16:creationId xmlns:a16="http://schemas.microsoft.com/office/drawing/2014/main" id="{20EB361A-490C-4D96-B711-6B69047F1CE4}"/>
                </a:ext>
              </a:extLst>
            </p:cNvPr>
            <p:cNvPicPr>
              <a:picLocks noChangeAspect="1"/>
            </p:cNvPicPr>
            <p:nvPr/>
          </p:nvPicPr>
          <p:blipFill>
            <a:blip r:embed="rId8"/>
            <a:stretch>
              <a:fillRect/>
            </a:stretch>
          </p:blipFill>
          <p:spPr>
            <a:xfrm>
              <a:off x="-60961" y="4652513"/>
              <a:ext cx="9144000" cy="268224"/>
            </a:xfrm>
            <a:prstGeom prst="rect">
              <a:avLst/>
            </a:prstGeom>
          </p:spPr>
        </p:pic>
        <p:pic>
          <p:nvPicPr>
            <p:cNvPr id="23" name="Imagen 22">
              <a:extLst>
                <a:ext uri="{FF2B5EF4-FFF2-40B4-BE49-F238E27FC236}">
                  <a16:creationId xmlns:a16="http://schemas.microsoft.com/office/drawing/2014/main" id="{7CCBE1DC-E910-48BA-9508-A452DF149AAA}"/>
                </a:ext>
              </a:extLst>
            </p:cNvPr>
            <p:cNvPicPr>
              <a:picLocks noChangeAspect="1"/>
            </p:cNvPicPr>
            <p:nvPr/>
          </p:nvPicPr>
          <p:blipFill>
            <a:blip r:embed="rId9"/>
            <a:stretch>
              <a:fillRect/>
            </a:stretch>
          </p:blipFill>
          <p:spPr>
            <a:xfrm>
              <a:off x="-54194" y="4438720"/>
              <a:ext cx="9144000" cy="275862"/>
            </a:xfrm>
            <a:prstGeom prst="rect">
              <a:avLst/>
            </a:prstGeom>
          </p:spPr>
        </p:pic>
        <p:sp>
          <p:nvSpPr>
            <p:cNvPr id="24" name="Rectángulo 23">
              <a:extLst>
                <a:ext uri="{FF2B5EF4-FFF2-40B4-BE49-F238E27FC236}">
                  <a16:creationId xmlns:a16="http://schemas.microsoft.com/office/drawing/2014/main" id="{E079C44E-F758-42DB-AA77-67B9F7AE67E9}"/>
                </a:ext>
              </a:extLst>
            </p:cNvPr>
            <p:cNvSpPr/>
            <p:nvPr/>
          </p:nvSpPr>
          <p:spPr>
            <a:xfrm>
              <a:off x="2539995" y="3586097"/>
              <a:ext cx="365760" cy="13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Rectángulo 31">
              <a:extLst>
                <a:ext uri="{FF2B5EF4-FFF2-40B4-BE49-F238E27FC236}">
                  <a16:creationId xmlns:a16="http://schemas.microsoft.com/office/drawing/2014/main" id="{EBD7F5E1-89A1-4774-AA2B-E3575192D151}"/>
                </a:ext>
              </a:extLst>
            </p:cNvPr>
            <p:cNvSpPr/>
            <p:nvPr/>
          </p:nvSpPr>
          <p:spPr>
            <a:xfrm>
              <a:off x="3931916" y="3609804"/>
              <a:ext cx="253998" cy="13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Rectángulo 32">
              <a:extLst>
                <a:ext uri="{FF2B5EF4-FFF2-40B4-BE49-F238E27FC236}">
                  <a16:creationId xmlns:a16="http://schemas.microsoft.com/office/drawing/2014/main" id="{32B7C397-E3B6-4521-B692-CAB091A35DEA}"/>
                </a:ext>
              </a:extLst>
            </p:cNvPr>
            <p:cNvSpPr/>
            <p:nvPr/>
          </p:nvSpPr>
          <p:spPr>
            <a:xfrm>
              <a:off x="5262873" y="3640287"/>
              <a:ext cx="253998" cy="13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Rectángulo 33">
              <a:extLst>
                <a:ext uri="{FF2B5EF4-FFF2-40B4-BE49-F238E27FC236}">
                  <a16:creationId xmlns:a16="http://schemas.microsoft.com/office/drawing/2014/main" id="{61555F3F-4893-4621-A298-B2CD99486C78}"/>
                </a:ext>
              </a:extLst>
            </p:cNvPr>
            <p:cNvSpPr/>
            <p:nvPr/>
          </p:nvSpPr>
          <p:spPr>
            <a:xfrm>
              <a:off x="6532878" y="3636903"/>
              <a:ext cx="253998" cy="13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34">
              <a:extLst>
                <a:ext uri="{FF2B5EF4-FFF2-40B4-BE49-F238E27FC236}">
                  <a16:creationId xmlns:a16="http://schemas.microsoft.com/office/drawing/2014/main" id="{320C9410-DA83-4B6E-863C-F17B0BB913DF}"/>
                </a:ext>
              </a:extLst>
            </p:cNvPr>
            <p:cNvSpPr/>
            <p:nvPr/>
          </p:nvSpPr>
          <p:spPr>
            <a:xfrm>
              <a:off x="7809652" y="3626744"/>
              <a:ext cx="253998" cy="13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a:extLst>
                <a:ext uri="{FF2B5EF4-FFF2-40B4-BE49-F238E27FC236}">
                  <a16:creationId xmlns:a16="http://schemas.microsoft.com/office/drawing/2014/main" id="{916B32AD-DDA4-4122-9236-9E8647B9392C}"/>
                </a:ext>
              </a:extLst>
            </p:cNvPr>
            <p:cNvSpPr/>
            <p:nvPr/>
          </p:nvSpPr>
          <p:spPr>
            <a:xfrm>
              <a:off x="9072881" y="3643679"/>
              <a:ext cx="253998" cy="133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702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
          <p:cNvSpPr/>
          <p:nvPr/>
        </p:nvSpPr>
        <p:spPr>
          <a:xfrm>
            <a:off x="75" y="2735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573" name="Google Shape;573;p3"/>
          <p:cNvSpPr/>
          <p:nvPr/>
        </p:nvSpPr>
        <p:spPr>
          <a:xfrm>
            <a:off x="101000" y="170603"/>
            <a:ext cx="8758200"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dirty="0">
                <a:solidFill>
                  <a:srgbClr val="FFFFFF"/>
                </a:solidFill>
                <a:latin typeface="Calibri"/>
                <a:ea typeface="Calibri"/>
                <a:cs typeface="Calibri"/>
                <a:sym typeface="Calibri"/>
              </a:rPr>
              <a:t>Índice de recuperación de la economía</a:t>
            </a:r>
            <a:endParaRPr sz="200" b="0" i="0" u="none" strike="noStrike" cap="none" dirty="0">
              <a:solidFill>
                <a:srgbClr val="FFFFFF"/>
              </a:solidFill>
              <a:latin typeface="Arial"/>
              <a:ea typeface="Arial"/>
              <a:cs typeface="Arial"/>
              <a:sym typeface="Arial"/>
            </a:endParaRPr>
          </a:p>
        </p:txBody>
      </p:sp>
      <p:grpSp>
        <p:nvGrpSpPr>
          <p:cNvPr id="574" name="Google Shape;574;p3"/>
          <p:cNvGrpSpPr/>
          <p:nvPr/>
        </p:nvGrpSpPr>
        <p:grpSpPr>
          <a:xfrm>
            <a:off x="0" y="5103497"/>
            <a:ext cx="9144112" cy="57676"/>
            <a:chOff x="0" y="2996952"/>
            <a:chExt cx="7380236" cy="76200"/>
          </a:xfrm>
        </p:grpSpPr>
        <p:sp>
          <p:nvSpPr>
            <p:cNvPr id="575" name="Google Shape;575;p3"/>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p3"/>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3"/>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3"/>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40B99F4D-F185-9448-AD3B-8A332754A07C}"/>
              </a:ext>
            </a:extLst>
          </p:cNvPr>
          <p:cNvSpPr txBox="1"/>
          <p:nvPr/>
        </p:nvSpPr>
        <p:spPr>
          <a:xfrm>
            <a:off x="2585597" y="778881"/>
            <a:ext cx="3554178" cy="692497"/>
          </a:xfrm>
          <a:prstGeom prst="rect">
            <a:avLst/>
          </a:prstGeom>
          <a:noFill/>
        </p:spPr>
        <p:txBody>
          <a:bodyPr wrap="none" rtlCol="0">
            <a:spAutoFit/>
          </a:bodyPr>
          <a:lstStyle/>
          <a:p>
            <a:pPr algn="ctr"/>
            <a:r>
              <a:rPr lang="es-ES_tradnl" b="1" dirty="0"/>
              <a:t>Índice de Recuperación de la Economía</a:t>
            </a:r>
          </a:p>
          <a:p>
            <a:pPr algn="ctr"/>
            <a:r>
              <a:rPr lang="es-ES_tradnl" sz="1100" b="1" dirty="0"/>
              <a:t>(PIB IV </a:t>
            </a:r>
            <a:r>
              <a:rPr lang="es-ES_tradnl" sz="1100" b="1" dirty="0" err="1"/>
              <a:t>trim</a:t>
            </a:r>
            <a:r>
              <a:rPr lang="es-ES_tradnl" sz="1100" b="1" dirty="0"/>
              <a:t>. 2019 = 100)</a:t>
            </a:r>
          </a:p>
          <a:p>
            <a:pPr algn="ctr"/>
            <a:r>
              <a:rPr lang="es-ES_tradnl" dirty="0"/>
              <a:t> </a:t>
            </a:r>
          </a:p>
        </p:txBody>
      </p:sp>
      <p:sp>
        <p:nvSpPr>
          <p:cNvPr id="15" name="TextBox 14">
            <a:extLst>
              <a:ext uri="{FF2B5EF4-FFF2-40B4-BE49-F238E27FC236}">
                <a16:creationId xmlns:a16="http://schemas.microsoft.com/office/drawing/2014/main" id="{3FCF7BE2-AABE-8442-8611-0B916479FD56}"/>
              </a:ext>
            </a:extLst>
          </p:cNvPr>
          <p:cNvSpPr txBox="1"/>
          <p:nvPr/>
        </p:nvSpPr>
        <p:spPr>
          <a:xfrm>
            <a:off x="32789" y="4830973"/>
            <a:ext cx="4115229" cy="230832"/>
          </a:xfrm>
          <a:prstGeom prst="rect">
            <a:avLst/>
          </a:prstGeom>
          <a:noFill/>
        </p:spPr>
        <p:txBody>
          <a:bodyPr wrap="none" rtlCol="0">
            <a:spAutoFit/>
          </a:bodyPr>
          <a:lstStyle/>
          <a:p>
            <a:r>
              <a:rPr lang="es-ES_tradnl" sz="900" dirty="0"/>
              <a:t>Fuente: DANE. Serie PIB corregida por efectos estacionales y de calendario.</a:t>
            </a:r>
          </a:p>
        </p:txBody>
      </p:sp>
      <p:graphicFrame>
        <p:nvGraphicFramePr>
          <p:cNvPr id="16" name="Chart 15">
            <a:extLst>
              <a:ext uri="{FF2B5EF4-FFF2-40B4-BE49-F238E27FC236}">
                <a16:creationId xmlns:a16="http://schemas.microsoft.com/office/drawing/2014/main" id="{9BC3C476-F672-E543-96FD-150C905B835A}"/>
              </a:ext>
            </a:extLst>
          </p:cNvPr>
          <p:cNvGraphicFramePr>
            <a:graphicFrameLocks/>
          </p:cNvGraphicFramePr>
          <p:nvPr>
            <p:extLst>
              <p:ext uri="{D42A27DB-BD31-4B8C-83A1-F6EECF244321}">
                <p14:modId xmlns:p14="http://schemas.microsoft.com/office/powerpoint/2010/main" val="3497447778"/>
              </p:ext>
            </p:extLst>
          </p:nvPr>
        </p:nvGraphicFramePr>
        <p:xfrm>
          <a:off x="729888" y="1257348"/>
          <a:ext cx="7500423" cy="35736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
          <p:cNvSpPr/>
          <p:nvPr/>
        </p:nvSpPr>
        <p:spPr>
          <a:xfrm>
            <a:off x="75" y="2735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573" name="Google Shape;573;p3"/>
          <p:cNvSpPr/>
          <p:nvPr/>
        </p:nvSpPr>
        <p:spPr>
          <a:xfrm>
            <a:off x="101000" y="170603"/>
            <a:ext cx="8758200"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Calibri"/>
                <a:ea typeface="Calibri"/>
                <a:cs typeface="Calibri"/>
                <a:sym typeface="Calibri"/>
              </a:rPr>
              <a:t>Estado de la recuperación</a:t>
            </a:r>
            <a:endParaRPr sz="200" b="0" i="0" u="none" strike="noStrike" cap="none">
              <a:solidFill>
                <a:srgbClr val="FFFFFF"/>
              </a:solidFill>
              <a:latin typeface="Arial"/>
              <a:ea typeface="Arial"/>
              <a:cs typeface="Arial"/>
              <a:sym typeface="Arial"/>
            </a:endParaRPr>
          </a:p>
        </p:txBody>
      </p:sp>
      <p:grpSp>
        <p:nvGrpSpPr>
          <p:cNvPr id="574" name="Google Shape;574;p3"/>
          <p:cNvGrpSpPr/>
          <p:nvPr/>
        </p:nvGrpSpPr>
        <p:grpSpPr>
          <a:xfrm>
            <a:off x="0" y="5103497"/>
            <a:ext cx="9144112" cy="57676"/>
            <a:chOff x="0" y="2996952"/>
            <a:chExt cx="7380236" cy="76200"/>
          </a:xfrm>
        </p:grpSpPr>
        <p:sp>
          <p:nvSpPr>
            <p:cNvPr id="575" name="Google Shape;575;p3"/>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p3"/>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3"/>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3"/>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A3F63D89-1B58-834C-A8C1-122620A247FF}"/>
              </a:ext>
            </a:extLst>
          </p:cNvPr>
          <p:cNvPicPr>
            <a:picLocks noChangeAspect="1"/>
          </p:cNvPicPr>
          <p:nvPr/>
        </p:nvPicPr>
        <p:blipFill>
          <a:blip r:embed="rId3"/>
          <a:stretch>
            <a:fillRect/>
          </a:stretch>
        </p:blipFill>
        <p:spPr>
          <a:xfrm>
            <a:off x="381000" y="830035"/>
            <a:ext cx="8314267" cy="3344031"/>
          </a:xfrm>
          <a:prstGeom prst="rect">
            <a:avLst/>
          </a:prstGeom>
        </p:spPr>
      </p:pic>
      <p:sp>
        <p:nvSpPr>
          <p:cNvPr id="14" name="Google Shape;581;p3">
            <a:extLst>
              <a:ext uri="{FF2B5EF4-FFF2-40B4-BE49-F238E27FC236}">
                <a16:creationId xmlns:a16="http://schemas.microsoft.com/office/drawing/2014/main" id="{B9AF89FD-6F65-B848-B9D5-632128624EE2}"/>
              </a:ext>
            </a:extLst>
          </p:cNvPr>
          <p:cNvSpPr txBox="1"/>
          <p:nvPr/>
        </p:nvSpPr>
        <p:spPr>
          <a:xfrm>
            <a:off x="372534" y="4407306"/>
            <a:ext cx="8390466" cy="6001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100"/>
              <a:buFont typeface="Arial"/>
              <a:buNone/>
            </a:pPr>
            <a:r>
              <a:rPr lang="es-ES" sz="1100" i="0" u="none" strike="noStrike" cap="none" dirty="0">
                <a:solidFill>
                  <a:srgbClr val="434343"/>
                </a:solidFill>
                <a:latin typeface="Calibri"/>
                <a:ea typeface="Calibri"/>
                <a:cs typeface="Calibri"/>
                <a:sym typeface="Calibri"/>
              </a:rPr>
              <a:t>De acuerdo con las cifras del DANE, el empleo sigue representando un enorme reto en la medida en que su velocidad de recuperación ha sido mucho más lenta que la del crecimiento. La gran mayoría de los sectores no ha logrado recuperar el número de empleos que generaban antes de la pandemia. </a:t>
            </a:r>
            <a:endParaRPr sz="1100" i="0" u="none" strike="noStrike" cap="none" dirty="0">
              <a:solidFill>
                <a:srgbClr val="434343"/>
              </a:solidFill>
              <a:latin typeface="Calibri"/>
              <a:ea typeface="Calibri"/>
              <a:cs typeface="Calibri"/>
              <a:sym typeface="Calibri"/>
            </a:endParaRPr>
          </a:p>
        </p:txBody>
      </p:sp>
      <p:sp>
        <p:nvSpPr>
          <p:cNvPr id="3" name="TextBox 2">
            <a:extLst>
              <a:ext uri="{FF2B5EF4-FFF2-40B4-BE49-F238E27FC236}">
                <a16:creationId xmlns:a16="http://schemas.microsoft.com/office/drawing/2014/main" id="{EC69B472-E362-D74D-8939-0F1813102A6B}"/>
              </a:ext>
            </a:extLst>
          </p:cNvPr>
          <p:cNvSpPr txBox="1"/>
          <p:nvPr/>
        </p:nvSpPr>
        <p:spPr>
          <a:xfrm>
            <a:off x="372534" y="4150408"/>
            <a:ext cx="2731838" cy="215444"/>
          </a:xfrm>
          <a:prstGeom prst="rect">
            <a:avLst/>
          </a:prstGeom>
          <a:noFill/>
        </p:spPr>
        <p:txBody>
          <a:bodyPr wrap="none" rtlCol="0">
            <a:spAutoFit/>
          </a:bodyPr>
          <a:lstStyle/>
          <a:p>
            <a:r>
              <a:rPr lang="es-ES_tradnl" sz="800" dirty="0">
                <a:latin typeface="Calibri" panose="020F0502020204030204" pitchFamily="34" charset="0"/>
                <a:cs typeface="Calibri" panose="020F0502020204030204" pitchFamily="34" charset="0"/>
              </a:rPr>
              <a:t>Fuente: Cálculos con base en cifras de empleo GEIH, DANE.  </a:t>
            </a:r>
          </a:p>
        </p:txBody>
      </p:sp>
    </p:spTree>
    <p:extLst>
      <p:ext uri="{BB962C8B-B14F-4D97-AF65-F5344CB8AC3E}">
        <p14:creationId xmlns:p14="http://schemas.microsoft.com/office/powerpoint/2010/main" val="255431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3" name="Google Shape;383;gd0b81fb426_0_381"/>
          <p:cNvGrpSpPr/>
          <p:nvPr/>
        </p:nvGrpSpPr>
        <p:grpSpPr>
          <a:xfrm>
            <a:off x="0" y="5103442"/>
            <a:ext cx="9144112" cy="57691"/>
            <a:chOff x="0" y="2996952"/>
            <a:chExt cx="7380236" cy="76200"/>
          </a:xfrm>
        </p:grpSpPr>
        <p:sp>
          <p:nvSpPr>
            <p:cNvPr id="384" name="Google Shape;384;gd0b81fb426_0_381"/>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gd0b81fb426_0_381"/>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gd0b81fb426_0_381"/>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gd0b81fb426_0_381"/>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89" name="Google Shape;389;gd0b81fb426_0_381"/>
          <p:cNvSpPr/>
          <p:nvPr/>
        </p:nvSpPr>
        <p:spPr>
          <a:xfrm>
            <a:off x="75" y="284755"/>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390" name="Google Shape;390;gd0b81fb426_0_381"/>
          <p:cNvSpPr txBox="1"/>
          <p:nvPr/>
        </p:nvSpPr>
        <p:spPr>
          <a:xfrm>
            <a:off x="16318" y="148347"/>
            <a:ext cx="9127607" cy="715500"/>
          </a:xfrm>
          <a:prstGeom prst="rect">
            <a:avLst/>
          </a:prstGeom>
          <a:noFill/>
          <a:ln>
            <a:noFill/>
          </a:ln>
        </p:spPr>
        <p:txBody>
          <a:bodyPr spcFirstLastPara="1" wrap="square" lIns="91425" tIns="91425" rIns="91425" bIns="91425" anchor="t" anchorCtr="0">
            <a:noAutofit/>
          </a:bodyPr>
          <a:lstStyle/>
          <a:p>
            <a:pPr algn="ctr">
              <a:buSzPts val="3200"/>
            </a:pPr>
            <a:r>
              <a:rPr lang="en" sz="3200" b="1" dirty="0">
                <a:solidFill>
                  <a:srgbClr val="FFFFFF"/>
                </a:solidFill>
                <a:latin typeface="Calibri"/>
                <a:cs typeface="Calibri"/>
                <a:sym typeface="Calibri"/>
              </a:rPr>
              <a:t>Relación pobreza - empleo</a:t>
            </a:r>
            <a:endParaRPr sz="3200" b="1" dirty="0">
              <a:solidFill>
                <a:srgbClr val="FFFFFF"/>
              </a:solidFill>
              <a:latin typeface="Calibri"/>
              <a:cs typeface="Calibri"/>
              <a:sym typeface="Calibri"/>
            </a:endParaRPr>
          </a:p>
        </p:txBody>
      </p:sp>
      <p:graphicFrame>
        <p:nvGraphicFramePr>
          <p:cNvPr id="11" name="Chart 10">
            <a:extLst>
              <a:ext uri="{FF2B5EF4-FFF2-40B4-BE49-F238E27FC236}">
                <a16:creationId xmlns:a16="http://schemas.microsoft.com/office/drawing/2014/main" id="{82A3C4A3-C5CA-6B4A-9B35-10933CFB4785}"/>
              </a:ext>
            </a:extLst>
          </p:cNvPr>
          <p:cNvGraphicFramePr>
            <a:graphicFrameLocks/>
          </p:cNvGraphicFramePr>
          <p:nvPr>
            <p:extLst>
              <p:ext uri="{D42A27DB-BD31-4B8C-83A1-F6EECF244321}">
                <p14:modId xmlns:p14="http://schemas.microsoft.com/office/powerpoint/2010/main" val="3803078234"/>
              </p:ext>
            </p:extLst>
          </p:nvPr>
        </p:nvGraphicFramePr>
        <p:xfrm>
          <a:off x="2529840" y="843563"/>
          <a:ext cx="6597842" cy="414188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816D7D89-CD1E-474E-86E8-CC39E29E26EB}"/>
              </a:ext>
            </a:extLst>
          </p:cNvPr>
          <p:cNvSpPr txBox="1"/>
          <p:nvPr/>
        </p:nvSpPr>
        <p:spPr>
          <a:xfrm>
            <a:off x="138238" y="2091092"/>
            <a:ext cx="2452562" cy="1615827"/>
          </a:xfrm>
          <a:prstGeom prst="rect">
            <a:avLst/>
          </a:prstGeom>
          <a:noFill/>
        </p:spPr>
        <p:txBody>
          <a:bodyPr wrap="square" rtlCol="0">
            <a:spAutoFit/>
          </a:bodyPr>
          <a:lstStyle/>
          <a:p>
            <a:pPr algn="just"/>
            <a:r>
              <a:rPr lang="es-ES_tradnl" sz="1100" dirty="0">
                <a:solidFill>
                  <a:srgbClr val="434343"/>
                </a:solidFill>
                <a:latin typeface="Calibri"/>
                <a:cs typeface="Calibri"/>
              </a:rPr>
              <a:t>De acuerdo con las cifras del DANE, en el total nacional la brecha en incidencia de pobreza es de 30,4% entre los hogares cuyo jefe está ocupado y los hogares cuyo jefe está desocupado. Preservar y crear empleos contribuye a reducir la vulnerabilidad de los hogares ante choques como el que vivió el país en 2020. </a:t>
            </a:r>
          </a:p>
        </p:txBody>
      </p:sp>
    </p:spTree>
    <p:extLst>
      <p:ext uri="{BB962C8B-B14F-4D97-AF65-F5344CB8AC3E}">
        <p14:creationId xmlns:p14="http://schemas.microsoft.com/office/powerpoint/2010/main" val="172715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3" name="Imagen 2" descr="Niña sentada en una silla&#10;&#10;Descripción generada automáticamente con confianza baja">
            <a:extLst>
              <a:ext uri="{FF2B5EF4-FFF2-40B4-BE49-F238E27FC236}">
                <a16:creationId xmlns:a16="http://schemas.microsoft.com/office/drawing/2014/main" id="{8886F6A9-A214-4A48-94ED-B8A4073336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4514" y="0"/>
            <a:ext cx="4054507" cy="5143500"/>
          </a:xfrm>
          <a:prstGeom prst="rect">
            <a:avLst/>
          </a:prstGeom>
        </p:spPr>
      </p:pic>
      <p:pic>
        <p:nvPicPr>
          <p:cNvPr id="257" name="Google Shape;257;p1" descr="Google Shape;255;gbd02f38370_0_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51276"/>
            <a:ext cx="1839976" cy="2092227"/>
          </a:xfrm>
          <a:prstGeom prst="rect">
            <a:avLst/>
          </a:prstGeom>
          <a:noFill/>
          <a:ln>
            <a:noFill/>
          </a:ln>
        </p:spPr>
      </p:pic>
      <p:sp>
        <p:nvSpPr>
          <p:cNvPr id="258" name="Google Shape;258;p1"/>
          <p:cNvSpPr/>
          <p:nvPr/>
        </p:nvSpPr>
        <p:spPr>
          <a:xfrm>
            <a:off x="637631" y="245415"/>
            <a:ext cx="1365902" cy="428701"/>
          </a:xfrm>
          <a:prstGeom prst="rect">
            <a:avLst/>
          </a:prstGeom>
          <a:solidFill>
            <a:srgbClr val="1F497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
          <p:cNvSpPr txBox="1"/>
          <p:nvPr/>
        </p:nvSpPr>
        <p:spPr>
          <a:xfrm>
            <a:off x="591279" y="84740"/>
            <a:ext cx="1572602" cy="57856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 sz="3100" b="1" i="0" u="none" strike="noStrike" cap="none">
                <a:solidFill>
                  <a:srgbClr val="FFFFFF"/>
                </a:solidFill>
                <a:latin typeface="Calibri"/>
                <a:ea typeface="Calibri"/>
                <a:cs typeface="Calibri"/>
                <a:sym typeface="Calibri"/>
              </a:rPr>
              <a:t>Agenda</a:t>
            </a:r>
            <a:endParaRPr sz="1400" b="0" i="0" u="none" strike="noStrike" cap="none">
              <a:solidFill>
                <a:srgbClr val="000000"/>
              </a:solidFill>
              <a:latin typeface="Arial"/>
              <a:ea typeface="Arial"/>
              <a:cs typeface="Arial"/>
              <a:sym typeface="Arial"/>
            </a:endParaRPr>
          </a:p>
        </p:txBody>
      </p:sp>
      <p:cxnSp>
        <p:nvCxnSpPr>
          <p:cNvPr id="260" name="Google Shape;260;p1"/>
          <p:cNvCxnSpPr/>
          <p:nvPr/>
        </p:nvCxnSpPr>
        <p:spPr>
          <a:xfrm>
            <a:off x="-12101" y="459774"/>
            <a:ext cx="540952" cy="1"/>
          </a:xfrm>
          <a:prstGeom prst="straightConnector1">
            <a:avLst/>
          </a:prstGeom>
          <a:noFill/>
          <a:ln w="9525" cap="flat" cmpd="sng">
            <a:solidFill>
              <a:srgbClr val="D9D9D9"/>
            </a:solidFill>
            <a:prstDash val="solid"/>
            <a:round/>
            <a:headEnd type="none" w="sm" len="sm"/>
            <a:tailEnd type="oval" w="med" len="med"/>
          </a:ln>
        </p:spPr>
      </p:cxnSp>
      <p:sp>
        <p:nvSpPr>
          <p:cNvPr id="261" name="Google Shape;261;p1"/>
          <p:cNvSpPr txBox="1"/>
          <p:nvPr/>
        </p:nvSpPr>
        <p:spPr>
          <a:xfrm>
            <a:off x="1005980" y="794548"/>
            <a:ext cx="3637272" cy="800138"/>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rgbClr val="3F3F3F"/>
                </a:solidFill>
                <a:latin typeface="Calibri"/>
                <a:ea typeface="Calibri"/>
                <a:cs typeface="Calibri"/>
                <a:sym typeface="Calibri"/>
              </a:rPr>
              <a:t>Grandes </a:t>
            </a:r>
            <a:r>
              <a:rPr lang="en" sz="2000" b="0" i="0" u="none" strike="noStrike" cap="none" dirty="0" err="1">
                <a:solidFill>
                  <a:srgbClr val="3F3F3F"/>
                </a:solidFill>
                <a:latin typeface="Calibri"/>
                <a:ea typeface="Calibri"/>
                <a:cs typeface="Calibri"/>
                <a:sym typeface="Calibri"/>
              </a:rPr>
              <a:t>cambios</a:t>
            </a:r>
            <a:r>
              <a:rPr lang="en" sz="2000" b="0" i="0" u="none" strike="noStrike" cap="none" dirty="0">
                <a:solidFill>
                  <a:srgbClr val="3F3F3F"/>
                </a:solidFill>
                <a:latin typeface="Calibri"/>
                <a:ea typeface="Calibri"/>
                <a:cs typeface="Calibri"/>
                <a:sym typeface="Calibri"/>
              </a:rPr>
              <a:t> para el FNG con la </a:t>
            </a:r>
            <a:r>
              <a:rPr lang="en" sz="2000" b="0" i="0" u="none" strike="noStrike" cap="none" dirty="0" err="1">
                <a:solidFill>
                  <a:srgbClr val="3F3F3F"/>
                </a:solidFill>
                <a:latin typeface="Calibri"/>
                <a:ea typeface="Calibri"/>
                <a:cs typeface="Calibri"/>
                <a:sym typeface="Calibri"/>
              </a:rPr>
              <a:t>pandemia</a:t>
            </a:r>
            <a:endParaRPr sz="1400" b="0" i="0" u="none" strike="noStrike" cap="none" dirty="0">
              <a:solidFill>
                <a:srgbClr val="000000"/>
              </a:solidFill>
              <a:latin typeface="Arial"/>
              <a:ea typeface="Arial"/>
              <a:cs typeface="Arial"/>
              <a:sym typeface="Arial"/>
            </a:endParaRPr>
          </a:p>
        </p:txBody>
      </p:sp>
      <p:sp>
        <p:nvSpPr>
          <p:cNvPr id="262" name="Google Shape;262;p1"/>
          <p:cNvSpPr txBox="1"/>
          <p:nvPr/>
        </p:nvSpPr>
        <p:spPr>
          <a:xfrm>
            <a:off x="584101" y="851185"/>
            <a:ext cx="402601" cy="6930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rgbClr val="00509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64" name="Google Shape;264;p1"/>
          <p:cNvSpPr txBox="1"/>
          <p:nvPr/>
        </p:nvSpPr>
        <p:spPr>
          <a:xfrm>
            <a:off x="584101" y="1596849"/>
            <a:ext cx="402601" cy="6930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005091"/>
                </a:solidFill>
                <a:latin typeface="Calibri"/>
                <a:ea typeface="Calibri"/>
                <a:cs typeface="Calibri"/>
                <a:sym typeface="Calibri"/>
              </a:rPr>
              <a:t>2</a:t>
            </a:r>
            <a:endParaRPr sz="1400" b="0" i="0" u="none" strike="noStrike" cap="none" dirty="0">
              <a:solidFill>
                <a:srgbClr val="000000"/>
              </a:solidFill>
              <a:latin typeface="Arial"/>
              <a:ea typeface="Arial"/>
              <a:cs typeface="Arial"/>
              <a:sym typeface="Arial"/>
            </a:endParaRPr>
          </a:p>
        </p:txBody>
      </p:sp>
      <p:sp>
        <p:nvSpPr>
          <p:cNvPr id="266" name="Google Shape;266;p1"/>
          <p:cNvSpPr txBox="1"/>
          <p:nvPr/>
        </p:nvSpPr>
        <p:spPr>
          <a:xfrm>
            <a:off x="584101" y="2431132"/>
            <a:ext cx="402601" cy="6930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005091"/>
                </a:solidFill>
                <a:latin typeface="Calibri"/>
                <a:ea typeface="Calibri"/>
                <a:cs typeface="Calibri"/>
                <a:sym typeface="Calibri"/>
              </a:rPr>
              <a:t>3</a:t>
            </a:r>
            <a:endParaRPr sz="1400" b="0" i="0" u="none" strike="noStrike" cap="none" dirty="0">
              <a:solidFill>
                <a:srgbClr val="000000"/>
              </a:solidFill>
              <a:latin typeface="Arial"/>
              <a:ea typeface="Arial"/>
              <a:cs typeface="Arial"/>
              <a:sym typeface="Arial"/>
            </a:endParaRPr>
          </a:p>
        </p:txBody>
      </p:sp>
      <p:sp>
        <p:nvSpPr>
          <p:cNvPr id="267" name="Google Shape;267;p1"/>
          <p:cNvSpPr txBox="1"/>
          <p:nvPr/>
        </p:nvSpPr>
        <p:spPr>
          <a:xfrm>
            <a:off x="584101" y="3222895"/>
            <a:ext cx="402601" cy="6930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005091"/>
                </a:solidFill>
                <a:latin typeface="Calibri"/>
                <a:ea typeface="Calibri"/>
                <a:cs typeface="Calibri"/>
                <a:sym typeface="Calibri"/>
              </a:rPr>
              <a:t>4</a:t>
            </a:r>
            <a:endParaRPr sz="1400" b="0" i="0" u="none" strike="noStrike" cap="none" dirty="0">
              <a:solidFill>
                <a:srgbClr val="000000"/>
              </a:solidFill>
              <a:latin typeface="Arial"/>
              <a:ea typeface="Arial"/>
              <a:cs typeface="Arial"/>
              <a:sym typeface="Arial"/>
            </a:endParaRPr>
          </a:p>
        </p:txBody>
      </p:sp>
      <p:sp>
        <p:nvSpPr>
          <p:cNvPr id="268" name="Google Shape;268;p1"/>
          <p:cNvSpPr txBox="1"/>
          <p:nvPr/>
        </p:nvSpPr>
        <p:spPr>
          <a:xfrm>
            <a:off x="986702" y="2394436"/>
            <a:ext cx="4472100" cy="800138"/>
          </a:xfrm>
          <a:prstGeom prst="rect">
            <a:avLst/>
          </a:prstGeom>
          <a:noFill/>
          <a:ln>
            <a:noFill/>
          </a:ln>
        </p:spPr>
        <p:txBody>
          <a:bodyPr spcFirstLastPara="1" wrap="square" lIns="91400" tIns="91400" rIns="91400" bIns="91400" anchor="ctr" anchorCtr="0">
            <a:spAutoFit/>
          </a:bodyPr>
          <a:lstStyle/>
          <a:p>
            <a:pPr lvl="0">
              <a:buSzPts val="2000"/>
            </a:pPr>
            <a:r>
              <a:rPr lang="es-ES" sz="2000" b="0" i="0" u="none" strike="noStrike" cap="none" dirty="0">
                <a:solidFill>
                  <a:srgbClr val="3F3F3F"/>
                </a:solidFill>
                <a:latin typeface="Calibri"/>
                <a:ea typeface="Calibri"/>
                <a:cs typeface="Calibri"/>
                <a:sym typeface="Calibri"/>
              </a:rPr>
              <a:t>Nuevas herramientas </a:t>
            </a:r>
          </a:p>
          <a:p>
            <a:pPr lvl="0">
              <a:buSzPts val="2000"/>
            </a:pPr>
            <a:r>
              <a:rPr lang="es-ES" sz="2000" b="0" i="0" u="none" strike="noStrike" cap="none" dirty="0">
                <a:solidFill>
                  <a:srgbClr val="3F3F3F"/>
                </a:solidFill>
                <a:latin typeface="Calibri"/>
                <a:ea typeface="Calibri"/>
                <a:cs typeface="Calibri"/>
                <a:sym typeface="Calibri"/>
              </a:rPr>
              <a:t>de financiación</a:t>
            </a:r>
            <a:endParaRPr sz="1400" b="0" i="1"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70" name="Google Shape;270;p1"/>
          <p:cNvSpPr txBox="1"/>
          <p:nvPr/>
        </p:nvSpPr>
        <p:spPr>
          <a:xfrm>
            <a:off x="1005980" y="1589416"/>
            <a:ext cx="2966316" cy="800138"/>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dirty="0">
                <a:solidFill>
                  <a:srgbClr val="3F3F3F"/>
                </a:solidFill>
                <a:latin typeface="Calibri"/>
                <a:ea typeface="Calibri"/>
                <a:cs typeface="Calibri"/>
                <a:sym typeface="Calibri"/>
              </a:rPr>
              <a:t>Respaldo de las garantías a nivel nacional</a:t>
            </a:r>
            <a:endParaRPr sz="1400" b="0" i="0" u="none" strike="noStrike" cap="none" dirty="0">
              <a:solidFill>
                <a:srgbClr val="000000"/>
              </a:solidFill>
              <a:latin typeface="Arial"/>
              <a:ea typeface="Arial"/>
              <a:cs typeface="Arial"/>
              <a:sym typeface="Arial"/>
            </a:endParaRPr>
          </a:p>
        </p:txBody>
      </p:sp>
      <p:sp>
        <p:nvSpPr>
          <p:cNvPr id="4" name="CuadroTexto 3">
            <a:extLst>
              <a:ext uri="{FF2B5EF4-FFF2-40B4-BE49-F238E27FC236}">
                <a16:creationId xmlns:a16="http://schemas.microsoft.com/office/drawing/2014/main" id="{7A94404F-5EBB-1546-9A86-C1204EE1E3C0}"/>
              </a:ext>
            </a:extLst>
          </p:cNvPr>
          <p:cNvSpPr txBox="1"/>
          <p:nvPr/>
        </p:nvSpPr>
        <p:spPr>
          <a:xfrm>
            <a:off x="1000961" y="3289369"/>
            <a:ext cx="3510898" cy="615553"/>
          </a:xfrm>
          <a:prstGeom prst="rect">
            <a:avLst/>
          </a:prstGeom>
          <a:noFill/>
        </p:spPr>
        <p:txBody>
          <a:bodyPr wrap="none" rtlCol="0">
            <a:spAutoFit/>
          </a:bodyPr>
          <a:lstStyle/>
          <a:p>
            <a:r>
              <a:rPr lang="es-ES" sz="2000" dirty="0">
                <a:solidFill>
                  <a:srgbClr val="3F3F3F"/>
                </a:solidFill>
                <a:latin typeface="Calibri"/>
                <a:cs typeface="Calibri"/>
              </a:rPr>
              <a:t>Programa Unidos por Colombia </a:t>
            </a:r>
            <a:br>
              <a:rPr lang="es-ES" sz="2000" dirty="0">
                <a:solidFill>
                  <a:srgbClr val="3F3F3F"/>
                </a:solidFill>
                <a:latin typeface="Calibri"/>
                <a:cs typeface="Calibri"/>
              </a:rPr>
            </a:br>
            <a:r>
              <a:rPr lang="es-ES" i="1" dirty="0">
                <a:solidFill>
                  <a:srgbClr val="3F3F3F"/>
                </a:solidFill>
                <a:latin typeface="Calibri"/>
                <a:cs typeface="Calibri"/>
              </a:rPr>
              <a:t>llegará hasta el 31 de diciembre de 2021</a:t>
            </a:r>
            <a:endParaRPr lang="es-CO" sz="2000" i="1" dirty="0">
              <a:solidFill>
                <a:srgbClr val="3F3F3F"/>
              </a:solidFill>
              <a:latin typeface="Calibri"/>
              <a:cs typeface="Calibri"/>
            </a:endParaRPr>
          </a:p>
        </p:txBody>
      </p:sp>
      <p:sp>
        <p:nvSpPr>
          <p:cNvPr id="19" name="Google Shape;267;p1">
            <a:extLst>
              <a:ext uri="{FF2B5EF4-FFF2-40B4-BE49-F238E27FC236}">
                <a16:creationId xmlns:a16="http://schemas.microsoft.com/office/drawing/2014/main" id="{6E002A7E-8551-A941-84EC-CC2021EB9D62}"/>
              </a:ext>
            </a:extLst>
          </p:cNvPr>
          <p:cNvSpPr txBox="1"/>
          <p:nvPr/>
        </p:nvSpPr>
        <p:spPr>
          <a:xfrm>
            <a:off x="584101" y="3929500"/>
            <a:ext cx="402601" cy="800138"/>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005091"/>
                </a:solidFill>
                <a:latin typeface="Calibri"/>
                <a:ea typeface="Calibri"/>
                <a:cs typeface="Calibri"/>
                <a:sym typeface="Calibri"/>
              </a:rPr>
              <a:t>5</a:t>
            </a:r>
            <a:endParaRPr sz="1400" b="0" i="0" u="none" strike="noStrike" cap="none" dirty="0">
              <a:solidFill>
                <a:srgbClr val="000000"/>
              </a:solidFill>
              <a:latin typeface="Arial"/>
              <a:ea typeface="Arial"/>
              <a:cs typeface="Arial"/>
              <a:sym typeface="Arial"/>
            </a:endParaRPr>
          </a:p>
        </p:txBody>
      </p:sp>
      <p:sp>
        <p:nvSpPr>
          <p:cNvPr id="20" name="CuadroTexto 19">
            <a:extLst>
              <a:ext uri="{FF2B5EF4-FFF2-40B4-BE49-F238E27FC236}">
                <a16:creationId xmlns:a16="http://schemas.microsoft.com/office/drawing/2014/main" id="{4F734892-0265-384D-8DD0-77246DFDF87C}"/>
              </a:ext>
            </a:extLst>
          </p:cNvPr>
          <p:cNvSpPr txBox="1"/>
          <p:nvPr/>
        </p:nvSpPr>
        <p:spPr>
          <a:xfrm>
            <a:off x="1000961" y="4153051"/>
            <a:ext cx="2291012" cy="400110"/>
          </a:xfrm>
          <a:prstGeom prst="rect">
            <a:avLst/>
          </a:prstGeom>
          <a:noFill/>
        </p:spPr>
        <p:txBody>
          <a:bodyPr wrap="none" rtlCol="0">
            <a:spAutoFit/>
          </a:bodyPr>
          <a:lstStyle/>
          <a:p>
            <a:r>
              <a:rPr lang="es-ES" sz="2000" dirty="0">
                <a:solidFill>
                  <a:srgbClr val="3F3F3F"/>
                </a:solidFill>
                <a:latin typeface="Calibri"/>
                <a:cs typeface="Calibri"/>
              </a:rPr>
              <a:t>Perspectivas de país</a:t>
            </a:r>
            <a:endParaRPr lang="es-CO" sz="2000" i="1" dirty="0">
              <a:solidFill>
                <a:srgbClr val="3F3F3F"/>
              </a:solidFill>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589;gd302569577_0_0">
            <a:extLst>
              <a:ext uri="{FF2B5EF4-FFF2-40B4-BE49-F238E27FC236}">
                <a16:creationId xmlns:a16="http://schemas.microsoft.com/office/drawing/2014/main" id="{A9B40BEA-2088-024F-B49C-8F734513767A}"/>
              </a:ext>
            </a:extLst>
          </p:cNvPr>
          <p:cNvGrpSpPr/>
          <p:nvPr/>
        </p:nvGrpSpPr>
        <p:grpSpPr>
          <a:xfrm>
            <a:off x="0" y="5103443"/>
            <a:ext cx="9144112" cy="57691"/>
            <a:chOff x="0" y="2996952"/>
            <a:chExt cx="7380236" cy="76200"/>
          </a:xfrm>
        </p:grpSpPr>
        <p:sp>
          <p:nvSpPr>
            <p:cNvPr id="10" name="Google Shape;590;gd302569577_0_0">
              <a:extLst>
                <a:ext uri="{FF2B5EF4-FFF2-40B4-BE49-F238E27FC236}">
                  <a16:creationId xmlns:a16="http://schemas.microsoft.com/office/drawing/2014/main" id="{8D23096D-57E3-4C44-86E3-0294940EC8D7}"/>
                </a:ext>
              </a:extLst>
            </p:cNvPr>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591;gd302569577_0_0">
              <a:extLst>
                <a:ext uri="{FF2B5EF4-FFF2-40B4-BE49-F238E27FC236}">
                  <a16:creationId xmlns:a16="http://schemas.microsoft.com/office/drawing/2014/main" id="{5CBA9B5F-7E6A-F046-A1AF-C6EE5DE4989F}"/>
                </a:ext>
              </a:extLst>
            </p:cNvPr>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592;gd302569577_0_0">
              <a:extLst>
                <a:ext uri="{FF2B5EF4-FFF2-40B4-BE49-F238E27FC236}">
                  <a16:creationId xmlns:a16="http://schemas.microsoft.com/office/drawing/2014/main" id="{248DCF2B-DB49-BA46-8634-9C342B83941E}"/>
                </a:ext>
              </a:extLst>
            </p:cNvPr>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593;gd302569577_0_0">
              <a:extLst>
                <a:ext uri="{FF2B5EF4-FFF2-40B4-BE49-F238E27FC236}">
                  <a16:creationId xmlns:a16="http://schemas.microsoft.com/office/drawing/2014/main" id="{128E6413-4B2B-9049-ACBD-D232EF004532}"/>
                </a:ext>
              </a:extLst>
            </p:cNvPr>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 name="CuadroTexto 14">
            <a:extLst>
              <a:ext uri="{FF2B5EF4-FFF2-40B4-BE49-F238E27FC236}">
                <a16:creationId xmlns:a16="http://schemas.microsoft.com/office/drawing/2014/main" id="{DB3DCF66-7A3B-4922-9BE7-1A510A648D2D}"/>
              </a:ext>
            </a:extLst>
          </p:cNvPr>
          <p:cNvSpPr txBox="1"/>
          <p:nvPr/>
        </p:nvSpPr>
        <p:spPr>
          <a:xfrm>
            <a:off x="763792" y="2086946"/>
            <a:ext cx="2909047" cy="1600438"/>
          </a:xfrm>
          <a:prstGeom prst="rect">
            <a:avLst/>
          </a:prstGeom>
          <a:noFill/>
        </p:spPr>
        <p:txBody>
          <a:bodyPr wrap="square">
            <a:spAutoFit/>
          </a:bodyPr>
          <a:lstStyle/>
          <a:p>
            <a:pPr algn="just"/>
            <a:r>
              <a:rPr lang="es-CO" sz="1400" dirty="0">
                <a:solidFill>
                  <a:srgbClr val="434343"/>
                </a:solidFill>
                <a:latin typeface="Calibri"/>
                <a:cs typeface="Calibri"/>
              </a:rPr>
              <a:t>El 20,8% de los hogares creen que el empleo en los próximos 12 meses va a aumentar, el 32,5% percibe que permanecerá igual  y el 46,7% que disminuirá. Nuestro mayor reto como país es continuar trabajando en la generación de empleo.</a:t>
            </a:r>
          </a:p>
        </p:txBody>
      </p:sp>
      <p:pic>
        <p:nvPicPr>
          <p:cNvPr id="3" name="Imagen 2" descr="Gráfico, Gráfico de barras&#10;&#10;Descripción generada automáticamente">
            <a:extLst>
              <a:ext uri="{FF2B5EF4-FFF2-40B4-BE49-F238E27FC236}">
                <a16:creationId xmlns:a16="http://schemas.microsoft.com/office/drawing/2014/main" id="{3EA0FEC2-A564-654B-80B5-FD6E0442FF0B}"/>
              </a:ext>
            </a:extLst>
          </p:cNvPr>
          <p:cNvPicPr>
            <a:picLocks noChangeAspect="1"/>
          </p:cNvPicPr>
          <p:nvPr/>
        </p:nvPicPr>
        <p:blipFill rotWithShape="1">
          <a:blip r:embed="rId2"/>
          <a:srcRect t="10916"/>
          <a:stretch/>
        </p:blipFill>
        <p:spPr>
          <a:xfrm>
            <a:off x="4182598" y="757437"/>
            <a:ext cx="3645592" cy="4295723"/>
          </a:xfrm>
          <a:prstGeom prst="rect">
            <a:avLst/>
          </a:prstGeom>
        </p:spPr>
      </p:pic>
      <p:sp>
        <p:nvSpPr>
          <p:cNvPr id="16" name="TextBox 2">
            <a:extLst>
              <a:ext uri="{FF2B5EF4-FFF2-40B4-BE49-F238E27FC236}">
                <a16:creationId xmlns:a16="http://schemas.microsoft.com/office/drawing/2014/main" id="{934D4A98-4476-F94B-BBD0-54C0FA325BF6}"/>
              </a:ext>
            </a:extLst>
          </p:cNvPr>
          <p:cNvSpPr txBox="1"/>
          <p:nvPr/>
        </p:nvSpPr>
        <p:spPr>
          <a:xfrm>
            <a:off x="-495" y="4908327"/>
            <a:ext cx="3246402" cy="215444"/>
          </a:xfrm>
          <a:prstGeom prst="rect">
            <a:avLst/>
          </a:prstGeom>
          <a:noFill/>
        </p:spPr>
        <p:txBody>
          <a:bodyPr wrap="none" rtlCol="0">
            <a:spAutoFit/>
          </a:bodyPr>
          <a:lstStyle/>
          <a:p>
            <a:r>
              <a:rPr lang="es-ES_tradnl" sz="800" dirty="0">
                <a:latin typeface="Calibri" panose="020F0502020204030204" pitchFamily="34" charset="0"/>
                <a:cs typeface="Calibri" panose="020F0502020204030204" pitchFamily="34" charset="0"/>
              </a:rPr>
              <a:t>Fuente: OECD </a:t>
            </a:r>
            <a:r>
              <a:rPr lang="es-ES_tradnl" sz="800" dirty="0" err="1">
                <a:latin typeface="Calibri" panose="020F0502020204030204" pitchFamily="34" charset="0"/>
                <a:cs typeface="Calibri" panose="020F0502020204030204" pitchFamily="34" charset="0"/>
              </a:rPr>
              <a:t>Employment</a:t>
            </a:r>
            <a:r>
              <a:rPr lang="es-ES_tradnl" sz="800" dirty="0">
                <a:latin typeface="Calibri" panose="020F0502020204030204" pitchFamily="34" charset="0"/>
                <a:cs typeface="Calibri" panose="020F0502020204030204" pitchFamily="34" charset="0"/>
              </a:rPr>
              <a:t> Outlook – Índice de confianza del consumidor</a:t>
            </a:r>
          </a:p>
        </p:txBody>
      </p:sp>
      <p:sp>
        <p:nvSpPr>
          <p:cNvPr id="14" name="Google Shape;389;gd0b81fb426_0_381">
            <a:extLst>
              <a:ext uri="{FF2B5EF4-FFF2-40B4-BE49-F238E27FC236}">
                <a16:creationId xmlns:a16="http://schemas.microsoft.com/office/drawing/2014/main" id="{0FEBF47C-4CA5-4E1B-85C8-A9C3328BB70F}"/>
              </a:ext>
            </a:extLst>
          </p:cNvPr>
          <p:cNvSpPr/>
          <p:nvPr/>
        </p:nvSpPr>
        <p:spPr>
          <a:xfrm>
            <a:off x="75" y="284755"/>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17" name="Google Shape;390;gd0b81fb426_0_381">
            <a:extLst>
              <a:ext uri="{FF2B5EF4-FFF2-40B4-BE49-F238E27FC236}">
                <a16:creationId xmlns:a16="http://schemas.microsoft.com/office/drawing/2014/main" id="{9BBE4353-BB3F-4082-A733-5BEEF7EEEED2}"/>
              </a:ext>
            </a:extLst>
          </p:cNvPr>
          <p:cNvSpPr txBox="1"/>
          <p:nvPr/>
        </p:nvSpPr>
        <p:spPr>
          <a:xfrm>
            <a:off x="16318" y="148347"/>
            <a:ext cx="9127607" cy="715500"/>
          </a:xfrm>
          <a:prstGeom prst="rect">
            <a:avLst/>
          </a:prstGeom>
          <a:noFill/>
          <a:ln>
            <a:noFill/>
          </a:ln>
        </p:spPr>
        <p:txBody>
          <a:bodyPr spcFirstLastPara="1" wrap="square" lIns="91425" tIns="91425" rIns="91425" bIns="91425" anchor="t" anchorCtr="0">
            <a:noAutofit/>
          </a:bodyPr>
          <a:lstStyle/>
          <a:p>
            <a:pPr algn="ctr">
              <a:buSzPts val="3200"/>
            </a:pPr>
            <a:r>
              <a:rPr lang="es-CO" sz="3200" b="1" dirty="0">
                <a:solidFill>
                  <a:srgbClr val="FFFFFF"/>
                </a:solidFill>
                <a:latin typeface="Calibri"/>
                <a:cs typeface="Calibri"/>
                <a:sym typeface="Calibri"/>
              </a:rPr>
              <a:t>Tasas de desempleo</a:t>
            </a:r>
          </a:p>
        </p:txBody>
      </p:sp>
      <p:pic>
        <p:nvPicPr>
          <p:cNvPr id="18" name="Google Shape;324;gbd02f383d2_0_310">
            <a:extLst>
              <a:ext uri="{FF2B5EF4-FFF2-40B4-BE49-F238E27FC236}">
                <a16:creationId xmlns:a16="http://schemas.microsoft.com/office/drawing/2014/main" id="{52F42068-48DA-4D55-B386-5F62B14A59A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l="34566" t="63798"/>
          <a:stretch/>
        </p:blipFill>
        <p:spPr>
          <a:xfrm>
            <a:off x="7940040" y="4386063"/>
            <a:ext cx="1203961" cy="757440"/>
          </a:xfrm>
          <a:prstGeom prst="rect">
            <a:avLst/>
          </a:prstGeom>
          <a:noFill/>
          <a:ln>
            <a:noFill/>
          </a:ln>
        </p:spPr>
      </p:pic>
    </p:spTree>
    <p:extLst>
      <p:ext uri="{BB962C8B-B14F-4D97-AF65-F5344CB8AC3E}">
        <p14:creationId xmlns:p14="http://schemas.microsoft.com/office/powerpoint/2010/main" val="2117227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
          <p:cNvSpPr/>
          <p:nvPr/>
        </p:nvSpPr>
        <p:spPr>
          <a:xfrm>
            <a:off x="75" y="2735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573" name="Google Shape;573;p3"/>
          <p:cNvSpPr/>
          <p:nvPr/>
        </p:nvSpPr>
        <p:spPr>
          <a:xfrm>
            <a:off x="101000" y="170603"/>
            <a:ext cx="8758200"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dirty="0" err="1">
                <a:solidFill>
                  <a:srgbClr val="FFFFFF"/>
                </a:solidFill>
                <a:latin typeface="Calibri"/>
                <a:ea typeface="Calibri"/>
                <a:cs typeface="Calibri"/>
                <a:sym typeface="Calibri"/>
              </a:rPr>
              <a:t>Confianza</a:t>
            </a:r>
            <a:r>
              <a:rPr lang="en" sz="3200" b="1" i="0" u="none" strike="noStrike" cap="none" dirty="0">
                <a:solidFill>
                  <a:srgbClr val="FFFFFF"/>
                </a:solidFill>
                <a:latin typeface="Calibri"/>
                <a:ea typeface="Calibri"/>
                <a:cs typeface="Calibri"/>
                <a:sym typeface="Calibri"/>
              </a:rPr>
              <a:t> del </a:t>
            </a:r>
            <a:r>
              <a:rPr lang="en" sz="3200" b="1" i="0" u="none" strike="noStrike" cap="none" dirty="0" err="1">
                <a:solidFill>
                  <a:srgbClr val="FFFFFF"/>
                </a:solidFill>
                <a:latin typeface="Calibri"/>
                <a:ea typeface="Calibri"/>
                <a:cs typeface="Calibri"/>
                <a:sym typeface="Calibri"/>
              </a:rPr>
              <a:t>Consumidor</a:t>
            </a:r>
            <a:r>
              <a:rPr lang="en" sz="3200" b="1" i="0" u="none" strike="noStrike" cap="none" dirty="0">
                <a:solidFill>
                  <a:srgbClr val="FFFFFF"/>
                </a:solidFill>
                <a:latin typeface="Calibri"/>
                <a:ea typeface="Calibri"/>
                <a:cs typeface="Calibri"/>
                <a:sym typeface="Calibri"/>
              </a:rPr>
              <a:t> </a:t>
            </a:r>
            <a:endParaRPr sz="200" b="0" i="0" u="none" strike="noStrike" cap="none" dirty="0">
              <a:solidFill>
                <a:srgbClr val="FFFFFF"/>
              </a:solidFill>
              <a:latin typeface="Arial"/>
              <a:ea typeface="Arial"/>
              <a:cs typeface="Arial"/>
              <a:sym typeface="Arial"/>
            </a:endParaRPr>
          </a:p>
        </p:txBody>
      </p:sp>
      <p:grpSp>
        <p:nvGrpSpPr>
          <p:cNvPr id="574" name="Google Shape;574;p3"/>
          <p:cNvGrpSpPr/>
          <p:nvPr/>
        </p:nvGrpSpPr>
        <p:grpSpPr>
          <a:xfrm>
            <a:off x="0" y="5103497"/>
            <a:ext cx="9144112" cy="57676"/>
            <a:chOff x="0" y="2996952"/>
            <a:chExt cx="7380236" cy="76200"/>
          </a:xfrm>
        </p:grpSpPr>
        <p:sp>
          <p:nvSpPr>
            <p:cNvPr id="575" name="Google Shape;575;p3"/>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6" name="Google Shape;576;p3"/>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3"/>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3"/>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40B99F4D-F185-9448-AD3B-8A332754A07C}"/>
              </a:ext>
            </a:extLst>
          </p:cNvPr>
          <p:cNvSpPr txBox="1"/>
          <p:nvPr/>
        </p:nvSpPr>
        <p:spPr>
          <a:xfrm>
            <a:off x="2352115" y="701858"/>
            <a:ext cx="4071949" cy="523220"/>
          </a:xfrm>
          <a:prstGeom prst="rect">
            <a:avLst/>
          </a:prstGeom>
          <a:noFill/>
        </p:spPr>
        <p:txBody>
          <a:bodyPr wrap="none" rtlCol="0">
            <a:spAutoFit/>
          </a:bodyPr>
          <a:lstStyle/>
          <a:p>
            <a:pPr algn="ctr"/>
            <a:r>
              <a:rPr lang="es-ES_tradnl" b="1" dirty="0"/>
              <a:t>Indicador de Confianza del Consumidor – ICC</a:t>
            </a:r>
          </a:p>
          <a:p>
            <a:pPr algn="ctr"/>
            <a:r>
              <a:rPr lang="es-ES_tradnl" sz="1100" b="1" dirty="0"/>
              <a:t>(Total 23 ciudades)</a:t>
            </a:r>
            <a:r>
              <a:rPr lang="es-ES_tradnl" dirty="0"/>
              <a:t> </a:t>
            </a:r>
          </a:p>
        </p:txBody>
      </p:sp>
      <p:sp>
        <p:nvSpPr>
          <p:cNvPr id="15" name="TextBox 14">
            <a:extLst>
              <a:ext uri="{FF2B5EF4-FFF2-40B4-BE49-F238E27FC236}">
                <a16:creationId xmlns:a16="http://schemas.microsoft.com/office/drawing/2014/main" id="{3FCF7BE2-AABE-8442-8611-0B916479FD56}"/>
              </a:ext>
            </a:extLst>
          </p:cNvPr>
          <p:cNvSpPr txBox="1"/>
          <p:nvPr/>
        </p:nvSpPr>
        <p:spPr>
          <a:xfrm>
            <a:off x="101000" y="4811616"/>
            <a:ext cx="2730235" cy="230832"/>
          </a:xfrm>
          <a:prstGeom prst="rect">
            <a:avLst/>
          </a:prstGeom>
          <a:noFill/>
        </p:spPr>
        <p:txBody>
          <a:bodyPr wrap="none" rtlCol="0">
            <a:spAutoFit/>
          </a:bodyPr>
          <a:lstStyle/>
          <a:p>
            <a:r>
              <a:rPr lang="es-ES_tradnl" sz="900" dirty="0"/>
              <a:t>Fuente: DANE, Encuesta Pulso Social, julio 2021.</a:t>
            </a:r>
          </a:p>
        </p:txBody>
      </p:sp>
      <p:graphicFrame>
        <p:nvGraphicFramePr>
          <p:cNvPr id="12" name="Chart 11">
            <a:extLst>
              <a:ext uri="{FF2B5EF4-FFF2-40B4-BE49-F238E27FC236}">
                <a16:creationId xmlns:a16="http://schemas.microsoft.com/office/drawing/2014/main" id="{9BC3C476-F672-E543-96FD-150C905B835A}"/>
              </a:ext>
            </a:extLst>
          </p:cNvPr>
          <p:cNvGraphicFramePr>
            <a:graphicFrameLocks/>
          </p:cNvGraphicFramePr>
          <p:nvPr/>
        </p:nvGraphicFramePr>
        <p:xfrm>
          <a:off x="349250" y="1425230"/>
          <a:ext cx="8445500" cy="31862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0A0DC83-8426-5C45-B3B3-A104D59FCE68}"/>
              </a:ext>
            </a:extLst>
          </p:cNvPr>
          <p:cNvGraphicFramePr>
            <a:graphicFrameLocks/>
          </p:cNvGraphicFramePr>
          <p:nvPr>
            <p:extLst>
              <p:ext uri="{D42A27DB-BD31-4B8C-83A1-F6EECF244321}">
                <p14:modId xmlns:p14="http://schemas.microsoft.com/office/powerpoint/2010/main" val="2344931798"/>
              </p:ext>
            </p:extLst>
          </p:nvPr>
        </p:nvGraphicFramePr>
        <p:xfrm>
          <a:off x="349250" y="1346448"/>
          <a:ext cx="7331894" cy="2992753"/>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8C6D8B6F-C344-2346-8C32-C1FC16074B30}"/>
              </a:ext>
            </a:extLst>
          </p:cNvPr>
          <p:cNvSpPr txBox="1"/>
          <p:nvPr/>
        </p:nvSpPr>
        <p:spPr>
          <a:xfrm>
            <a:off x="7158703" y="1712750"/>
            <a:ext cx="1837190" cy="2139047"/>
          </a:xfrm>
          <a:prstGeom prst="rect">
            <a:avLst/>
          </a:prstGeom>
          <a:noFill/>
        </p:spPr>
        <p:txBody>
          <a:bodyPr wrap="square">
            <a:spAutoFit/>
          </a:bodyPr>
          <a:lstStyle/>
          <a:p>
            <a:pPr marL="285750" indent="-285750">
              <a:buFont typeface="Arial" panose="020B0604020202020204" pitchFamily="34" charset="0"/>
              <a:buChar char="•"/>
            </a:pPr>
            <a:endParaRPr lang="es-CO" dirty="0">
              <a:effectLst/>
            </a:endParaRPr>
          </a:p>
          <a:p>
            <a:pPr marL="538163" lvl="1" indent="-80963">
              <a:buFont typeface="Arial" panose="020B0604020202020204" pitchFamily="34" charset="0"/>
              <a:buChar char="•"/>
              <a:tabLst>
                <a:tab pos="914400" algn="l"/>
              </a:tabLst>
            </a:pPr>
            <a:r>
              <a:rPr lang="es-CO" sz="1200" dirty="0">
                <a:solidFill>
                  <a:srgbClr val="000000"/>
                </a:solidFill>
                <a:effectLst/>
                <a:latin typeface="Calibri" panose="020F0502020204030204" pitchFamily="34" charset="0"/>
                <a:ea typeface="Times New Roman" panose="02020603050405020304" pitchFamily="18" charset="0"/>
              </a:rPr>
              <a:t>Mejor índice de confianza de las 13 mediciones realizadas</a:t>
            </a:r>
          </a:p>
          <a:p>
            <a:pPr marL="457200" lvl="1">
              <a:tabLst>
                <a:tab pos="914400" algn="l"/>
              </a:tabLst>
            </a:pPr>
            <a:endParaRPr lang="es-CO" sz="1100" dirty="0">
              <a:solidFill>
                <a:srgbClr val="000000"/>
              </a:solidFill>
              <a:effectLst/>
              <a:latin typeface="Calibri" panose="020F0502020204030204" pitchFamily="34" charset="0"/>
              <a:ea typeface="Calibri" panose="020F0502020204030204" pitchFamily="34" charset="0"/>
            </a:endParaRPr>
          </a:p>
          <a:p>
            <a:pPr marL="538163" lvl="1" indent="-80963">
              <a:buFont typeface="Arial" panose="020B0604020202020204" pitchFamily="34" charset="0"/>
              <a:buChar char="•"/>
              <a:tabLst>
                <a:tab pos="914400" algn="l"/>
              </a:tabLst>
            </a:pPr>
            <a:r>
              <a:rPr lang="es-CO" sz="1200" dirty="0">
                <a:solidFill>
                  <a:srgbClr val="000000"/>
                </a:solidFill>
                <a:effectLst/>
                <a:latin typeface="Calibri" panose="020F0502020204030204" pitchFamily="34" charset="0"/>
                <a:ea typeface="Times New Roman" panose="02020603050405020304" pitchFamily="18" charset="0"/>
              </a:rPr>
              <a:t>Si la confianza del consumidor aumenta, la demanda se fortalece</a:t>
            </a:r>
            <a:endParaRPr lang="es-CO" sz="11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05876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290" name="Google Shape;290;gc6e66e952e_1_180"/>
          <p:cNvGrpSpPr/>
          <p:nvPr/>
        </p:nvGrpSpPr>
        <p:grpSpPr>
          <a:xfrm>
            <a:off x="0" y="5103442"/>
            <a:ext cx="9144112" cy="57691"/>
            <a:chOff x="0" y="2996952"/>
            <a:chExt cx="7380236" cy="76200"/>
          </a:xfrm>
        </p:grpSpPr>
        <p:sp>
          <p:nvSpPr>
            <p:cNvPr id="291" name="Google Shape;291;gc6e66e952e_1_18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gc6e66e952e_1_18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gc6e66e952e_1_18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gc6e66e952e_1_18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 name="CuadroTexto 1">
            <a:extLst>
              <a:ext uri="{FF2B5EF4-FFF2-40B4-BE49-F238E27FC236}">
                <a16:creationId xmlns:a16="http://schemas.microsoft.com/office/drawing/2014/main" id="{9705C55A-83EF-5B4D-ADA7-83006C759702}"/>
              </a:ext>
            </a:extLst>
          </p:cNvPr>
          <p:cNvSpPr txBox="1"/>
          <p:nvPr/>
        </p:nvSpPr>
        <p:spPr>
          <a:xfrm>
            <a:off x="2243847" y="986700"/>
            <a:ext cx="2146572" cy="3170099"/>
          </a:xfrm>
          <a:prstGeom prst="rect">
            <a:avLst/>
          </a:prstGeom>
          <a:noFill/>
        </p:spPr>
        <p:txBody>
          <a:bodyPr wrap="square" rtlCol="0">
            <a:spAutoFit/>
          </a:bodyPr>
          <a:lstStyle/>
          <a:p>
            <a:pPr algn="r"/>
            <a:r>
              <a:rPr lang="es-CO" sz="2000" b="1" dirty="0">
                <a:solidFill>
                  <a:schemeClr val="tx1">
                    <a:lumMod val="50000"/>
                    <a:lumOff val="50000"/>
                  </a:schemeClr>
                </a:solidFill>
                <a:latin typeface="Calibri" panose="020F0502020204030204" pitchFamily="34" charset="0"/>
                <a:cs typeface="Calibri" panose="020F0502020204030204" pitchFamily="34" charset="0"/>
              </a:rPr>
              <a:t>La empresa como instrumento idóneo para cerrar las brechas de desigualdad </a:t>
            </a:r>
            <a:r>
              <a:rPr lang="es-CO" sz="2000" dirty="0">
                <a:solidFill>
                  <a:schemeClr val="tx1">
                    <a:lumMod val="50000"/>
                    <a:lumOff val="50000"/>
                  </a:schemeClr>
                </a:solidFill>
                <a:latin typeface="Calibri" panose="020F0502020204030204" pitchFamily="34" charset="0"/>
                <a:cs typeface="Calibri" panose="020F0502020204030204" pitchFamily="34" charset="0"/>
              </a:rPr>
              <a:t>y ser detonante del desarrollo pleno del potencial de todos los colombianos</a:t>
            </a:r>
            <a:endParaRPr lang="es-CO"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11" name="Elipse 10">
            <a:extLst>
              <a:ext uri="{FF2B5EF4-FFF2-40B4-BE49-F238E27FC236}">
                <a16:creationId xmlns:a16="http://schemas.microsoft.com/office/drawing/2014/main" id="{14BC8729-FF0F-1543-848E-2848DFFBAE32}"/>
              </a:ext>
            </a:extLst>
          </p:cNvPr>
          <p:cNvSpPr/>
          <p:nvPr/>
        </p:nvSpPr>
        <p:spPr>
          <a:xfrm>
            <a:off x="531780" y="706876"/>
            <a:ext cx="1089498" cy="10894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D9FFA5CE-8D28-AC4E-8FB8-4DDC83631C2B}"/>
              </a:ext>
            </a:extLst>
          </p:cNvPr>
          <p:cNvSpPr txBox="1"/>
          <p:nvPr/>
        </p:nvSpPr>
        <p:spPr>
          <a:xfrm>
            <a:off x="199026" y="447472"/>
            <a:ext cx="1274730" cy="1569660"/>
          </a:xfrm>
          <a:prstGeom prst="rect">
            <a:avLst/>
          </a:prstGeom>
          <a:noFill/>
        </p:spPr>
        <p:txBody>
          <a:bodyPr wrap="square" rtlCol="0">
            <a:spAutoFit/>
          </a:bodyPr>
          <a:lstStyle/>
          <a:p>
            <a:pPr algn="r"/>
            <a:r>
              <a:rPr lang="es-MX" sz="9600" b="1" dirty="0">
                <a:solidFill>
                  <a:schemeClr val="bg1"/>
                </a:solidFill>
                <a:latin typeface="Calibri" panose="020F0502020204030204" pitchFamily="34" charset="0"/>
                <a:cs typeface="Calibri" panose="020F0502020204030204" pitchFamily="34" charset="0"/>
              </a:rPr>
              <a:t>1</a:t>
            </a:r>
            <a:endParaRPr lang="es-CO" sz="2000" dirty="0">
              <a:solidFill>
                <a:schemeClr val="bg1"/>
              </a:solidFill>
              <a:latin typeface="Calibri" panose="020F0502020204030204" pitchFamily="34" charset="0"/>
              <a:cs typeface="Calibri" panose="020F0502020204030204" pitchFamily="34" charset="0"/>
            </a:endParaRPr>
          </a:p>
        </p:txBody>
      </p:sp>
      <p:pic>
        <p:nvPicPr>
          <p:cNvPr id="13" name="Google Shape;246;gd2917697de_0_0">
            <a:extLst>
              <a:ext uri="{FF2B5EF4-FFF2-40B4-BE49-F238E27FC236}">
                <a16:creationId xmlns:a16="http://schemas.microsoft.com/office/drawing/2014/main" id="{B754C213-0CAF-034C-A5EB-8D630957FED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1915"/>
          <a:stretch/>
        </p:blipFill>
        <p:spPr>
          <a:xfrm>
            <a:off x="7304026" y="3051277"/>
            <a:ext cx="1839975" cy="2052165"/>
          </a:xfrm>
          <a:prstGeom prst="rect">
            <a:avLst/>
          </a:prstGeom>
          <a:noFill/>
          <a:ln>
            <a:noFill/>
          </a:ln>
        </p:spPr>
      </p:pic>
      <p:cxnSp>
        <p:nvCxnSpPr>
          <p:cNvPr id="14" name="Conector recto 13">
            <a:extLst>
              <a:ext uri="{FF2B5EF4-FFF2-40B4-BE49-F238E27FC236}">
                <a16:creationId xmlns:a16="http://schemas.microsoft.com/office/drawing/2014/main" id="{04C2757C-471E-954E-A133-01A5B0BBD9C0}"/>
              </a:ext>
            </a:extLst>
          </p:cNvPr>
          <p:cNvCxnSpPr/>
          <p:nvPr/>
        </p:nvCxnSpPr>
        <p:spPr>
          <a:xfrm>
            <a:off x="4614946" y="587426"/>
            <a:ext cx="0" cy="3885389"/>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2043997D-2A01-3A43-93B1-D5662E89ADBC}"/>
              </a:ext>
            </a:extLst>
          </p:cNvPr>
          <p:cNvPicPr>
            <a:picLocks noChangeAspect="1"/>
          </p:cNvPicPr>
          <p:nvPr/>
        </p:nvPicPr>
        <p:blipFill rotWithShape="1">
          <a:blip r:embed="rId4"/>
          <a:srcRect b="13783"/>
          <a:stretch/>
        </p:blipFill>
        <p:spPr>
          <a:xfrm>
            <a:off x="4964711" y="924809"/>
            <a:ext cx="1831682" cy="888313"/>
          </a:xfrm>
          <a:prstGeom prst="rect">
            <a:avLst/>
          </a:prstGeom>
        </p:spPr>
      </p:pic>
      <p:pic>
        <p:nvPicPr>
          <p:cNvPr id="6" name="Imagen 5" descr="Un grupo de gente sentados en el piso&#10;&#10;Descripción generada automáticamente">
            <a:extLst>
              <a:ext uri="{FF2B5EF4-FFF2-40B4-BE49-F238E27FC236}">
                <a16:creationId xmlns:a16="http://schemas.microsoft.com/office/drawing/2014/main" id="{9B4527C1-6AFC-F245-A5D8-9A7D76D6C4D3}"/>
              </a:ext>
            </a:extLst>
          </p:cNvPr>
          <p:cNvPicPr>
            <a:picLocks noChangeAspect="1"/>
          </p:cNvPicPr>
          <p:nvPr/>
        </p:nvPicPr>
        <p:blipFill>
          <a:blip r:embed="rId5"/>
          <a:stretch>
            <a:fillRect/>
          </a:stretch>
        </p:blipFill>
        <p:spPr>
          <a:xfrm>
            <a:off x="4964711" y="1813122"/>
            <a:ext cx="2255196" cy="1127598"/>
          </a:xfrm>
          <a:prstGeom prst="rect">
            <a:avLst/>
          </a:prstGeom>
        </p:spPr>
      </p:pic>
      <p:pic>
        <p:nvPicPr>
          <p:cNvPr id="8" name="Imagen 7" descr="Un par de personas sentadas en una mesa&#10;&#10;Descripción generada automáticamente con confianza media">
            <a:extLst>
              <a:ext uri="{FF2B5EF4-FFF2-40B4-BE49-F238E27FC236}">
                <a16:creationId xmlns:a16="http://schemas.microsoft.com/office/drawing/2014/main" id="{F17B1729-BA89-8340-8A66-F7D1E164057C}"/>
              </a:ext>
            </a:extLst>
          </p:cNvPr>
          <p:cNvPicPr>
            <a:picLocks noChangeAspect="1"/>
          </p:cNvPicPr>
          <p:nvPr/>
        </p:nvPicPr>
        <p:blipFill rotWithShape="1">
          <a:blip r:embed="rId6"/>
          <a:srcRect b="13772"/>
          <a:stretch/>
        </p:blipFill>
        <p:spPr>
          <a:xfrm>
            <a:off x="6796393" y="924699"/>
            <a:ext cx="1826838" cy="888424"/>
          </a:xfrm>
          <a:prstGeom prst="rect">
            <a:avLst/>
          </a:prstGeom>
        </p:spPr>
      </p:pic>
      <p:pic>
        <p:nvPicPr>
          <p:cNvPr id="17" name="Imagen 16" descr="Imagen que contiene persona, hombre, edificio, cocina&#10;&#10;Descripción generada automáticamente">
            <a:extLst>
              <a:ext uri="{FF2B5EF4-FFF2-40B4-BE49-F238E27FC236}">
                <a16:creationId xmlns:a16="http://schemas.microsoft.com/office/drawing/2014/main" id="{ABDDF5A8-FC48-2A45-A68D-9BE8A8CA83D8}"/>
              </a:ext>
            </a:extLst>
          </p:cNvPr>
          <p:cNvPicPr>
            <a:picLocks noChangeAspect="1"/>
          </p:cNvPicPr>
          <p:nvPr/>
        </p:nvPicPr>
        <p:blipFill>
          <a:blip r:embed="rId7"/>
          <a:stretch>
            <a:fillRect/>
          </a:stretch>
        </p:blipFill>
        <p:spPr>
          <a:xfrm>
            <a:off x="6714732" y="1813122"/>
            <a:ext cx="1901882" cy="1127598"/>
          </a:xfrm>
          <a:prstGeom prst="rect">
            <a:avLst/>
          </a:prstGeom>
        </p:spPr>
      </p:pic>
      <p:pic>
        <p:nvPicPr>
          <p:cNvPr id="19" name="Imagen 18" descr="Un par de personas con casco en la cabeza&#10;&#10;Descripción generada automáticamente con confianza media">
            <a:extLst>
              <a:ext uri="{FF2B5EF4-FFF2-40B4-BE49-F238E27FC236}">
                <a16:creationId xmlns:a16="http://schemas.microsoft.com/office/drawing/2014/main" id="{399BE934-A52B-0749-977E-EFACC10A1459}"/>
              </a:ext>
            </a:extLst>
          </p:cNvPr>
          <p:cNvPicPr>
            <a:picLocks noChangeAspect="1"/>
          </p:cNvPicPr>
          <p:nvPr/>
        </p:nvPicPr>
        <p:blipFill>
          <a:blip r:embed="rId8"/>
          <a:stretch>
            <a:fillRect/>
          </a:stretch>
        </p:blipFill>
        <p:spPr>
          <a:xfrm>
            <a:off x="4964600" y="2940720"/>
            <a:ext cx="1901883" cy="1263871"/>
          </a:xfrm>
          <a:prstGeom prst="rect">
            <a:avLst/>
          </a:prstGeom>
        </p:spPr>
      </p:pic>
      <p:pic>
        <p:nvPicPr>
          <p:cNvPr id="21" name="Imagen 20" descr="Un hombre sentado en una banca de madera&#10;&#10;Descripción generada automáticamente con confianza media">
            <a:extLst>
              <a:ext uri="{FF2B5EF4-FFF2-40B4-BE49-F238E27FC236}">
                <a16:creationId xmlns:a16="http://schemas.microsoft.com/office/drawing/2014/main" id="{0F6765AF-EB81-E24A-8A03-8F2083CE68D2}"/>
              </a:ext>
            </a:extLst>
          </p:cNvPr>
          <p:cNvPicPr>
            <a:picLocks noChangeAspect="1"/>
          </p:cNvPicPr>
          <p:nvPr/>
        </p:nvPicPr>
        <p:blipFill>
          <a:blip r:embed="rId9"/>
          <a:stretch>
            <a:fillRect/>
          </a:stretch>
        </p:blipFill>
        <p:spPr>
          <a:xfrm>
            <a:off x="6720697" y="2940719"/>
            <a:ext cx="1895807" cy="1263871"/>
          </a:xfrm>
          <a:prstGeom prst="rect">
            <a:avLst/>
          </a:prstGeom>
        </p:spPr>
      </p:pic>
      <p:grpSp>
        <p:nvGrpSpPr>
          <p:cNvPr id="29" name="Google Shape;1250;p25">
            <a:extLst>
              <a:ext uri="{FF2B5EF4-FFF2-40B4-BE49-F238E27FC236}">
                <a16:creationId xmlns:a16="http://schemas.microsoft.com/office/drawing/2014/main" id="{2504A5D6-D382-2A40-9B5C-3D5A9A3A21E2}"/>
              </a:ext>
            </a:extLst>
          </p:cNvPr>
          <p:cNvGrpSpPr/>
          <p:nvPr/>
        </p:nvGrpSpPr>
        <p:grpSpPr>
          <a:xfrm>
            <a:off x="1717828" y="1056723"/>
            <a:ext cx="472408" cy="351158"/>
            <a:chOff x="-59502375" y="1966300"/>
            <a:chExt cx="319000" cy="257575"/>
          </a:xfrm>
          <a:solidFill>
            <a:srgbClr val="00B0F0"/>
          </a:solidFill>
        </p:grpSpPr>
        <p:sp>
          <p:nvSpPr>
            <p:cNvPr id="30" name="Google Shape;1251;p25">
              <a:extLst>
                <a:ext uri="{FF2B5EF4-FFF2-40B4-BE49-F238E27FC236}">
                  <a16:creationId xmlns:a16="http://schemas.microsoft.com/office/drawing/2014/main" id="{C24ABF66-93E7-3341-9F3E-44AB31885505}"/>
                </a:ext>
              </a:extLst>
            </p:cNvPr>
            <p:cNvSpPr/>
            <p:nvPr/>
          </p:nvSpPr>
          <p:spPr>
            <a:xfrm>
              <a:off x="-59455125" y="2097050"/>
              <a:ext cx="227650" cy="62225"/>
            </a:xfrm>
            <a:custGeom>
              <a:avLst/>
              <a:gdLst/>
              <a:ahLst/>
              <a:cxnLst/>
              <a:rect l="l" t="t" r="r" b="b"/>
              <a:pathLst>
                <a:path w="9106" h="2489" extrusionOk="0">
                  <a:moveTo>
                    <a:pt x="1670" y="819"/>
                  </a:moveTo>
                  <a:lnTo>
                    <a:pt x="1670" y="1670"/>
                  </a:lnTo>
                  <a:lnTo>
                    <a:pt x="820" y="1670"/>
                  </a:lnTo>
                  <a:lnTo>
                    <a:pt x="820" y="819"/>
                  </a:lnTo>
                  <a:close/>
                  <a:moveTo>
                    <a:pt x="3309" y="819"/>
                  </a:moveTo>
                  <a:lnTo>
                    <a:pt x="3309" y="1670"/>
                  </a:lnTo>
                  <a:lnTo>
                    <a:pt x="2489" y="1670"/>
                  </a:lnTo>
                  <a:lnTo>
                    <a:pt x="2489" y="819"/>
                  </a:lnTo>
                  <a:close/>
                  <a:moveTo>
                    <a:pt x="4978" y="819"/>
                  </a:moveTo>
                  <a:lnTo>
                    <a:pt x="4978" y="1670"/>
                  </a:lnTo>
                  <a:lnTo>
                    <a:pt x="4128" y="1670"/>
                  </a:lnTo>
                  <a:lnTo>
                    <a:pt x="4128" y="819"/>
                  </a:lnTo>
                  <a:close/>
                  <a:moveTo>
                    <a:pt x="6617" y="819"/>
                  </a:moveTo>
                  <a:lnTo>
                    <a:pt x="6617" y="1670"/>
                  </a:lnTo>
                  <a:lnTo>
                    <a:pt x="5798" y="1670"/>
                  </a:lnTo>
                  <a:lnTo>
                    <a:pt x="5798" y="819"/>
                  </a:lnTo>
                  <a:close/>
                  <a:moveTo>
                    <a:pt x="8286" y="819"/>
                  </a:moveTo>
                  <a:lnTo>
                    <a:pt x="8286" y="1670"/>
                  </a:lnTo>
                  <a:lnTo>
                    <a:pt x="7436" y="1670"/>
                  </a:lnTo>
                  <a:lnTo>
                    <a:pt x="7436" y="819"/>
                  </a:lnTo>
                  <a:close/>
                  <a:moveTo>
                    <a:pt x="410" y="0"/>
                  </a:moveTo>
                  <a:cubicBezTo>
                    <a:pt x="158" y="0"/>
                    <a:pt x="1" y="189"/>
                    <a:pt x="1" y="410"/>
                  </a:cubicBezTo>
                  <a:lnTo>
                    <a:pt x="1" y="2048"/>
                  </a:lnTo>
                  <a:cubicBezTo>
                    <a:pt x="1" y="2300"/>
                    <a:pt x="190" y="2489"/>
                    <a:pt x="410" y="2489"/>
                  </a:cubicBezTo>
                  <a:lnTo>
                    <a:pt x="8664" y="2489"/>
                  </a:lnTo>
                  <a:cubicBezTo>
                    <a:pt x="8917" y="2489"/>
                    <a:pt x="9106" y="2300"/>
                    <a:pt x="9106" y="2048"/>
                  </a:cubicBezTo>
                  <a:lnTo>
                    <a:pt x="9106" y="410"/>
                  </a:lnTo>
                  <a:cubicBezTo>
                    <a:pt x="9106" y="158"/>
                    <a:pt x="8917" y="0"/>
                    <a:pt x="8664"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252;p25">
              <a:extLst>
                <a:ext uri="{FF2B5EF4-FFF2-40B4-BE49-F238E27FC236}">
                  <a16:creationId xmlns:a16="http://schemas.microsoft.com/office/drawing/2014/main" id="{4F5E94A9-2997-9346-AEB6-B5B3F06A45D3}"/>
                </a:ext>
              </a:extLst>
            </p:cNvPr>
            <p:cNvSpPr/>
            <p:nvPr/>
          </p:nvSpPr>
          <p:spPr>
            <a:xfrm>
              <a:off x="-59502375" y="1966300"/>
              <a:ext cx="319000" cy="257575"/>
            </a:xfrm>
            <a:custGeom>
              <a:avLst/>
              <a:gdLst/>
              <a:ahLst/>
              <a:cxnLst/>
              <a:rect l="l" t="t" r="r" b="b"/>
              <a:pathLst>
                <a:path w="12760" h="10303" extrusionOk="0">
                  <a:moveTo>
                    <a:pt x="8633" y="1639"/>
                  </a:moveTo>
                  <a:lnTo>
                    <a:pt x="8633" y="3592"/>
                  </a:lnTo>
                  <a:lnTo>
                    <a:pt x="7814" y="3592"/>
                  </a:lnTo>
                  <a:lnTo>
                    <a:pt x="7814" y="1639"/>
                  </a:lnTo>
                  <a:close/>
                  <a:moveTo>
                    <a:pt x="11941" y="819"/>
                  </a:moveTo>
                  <a:lnTo>
                    <a:pt x="11941" y="3592"/>
                  </a:lnTo>
                  <a:lnTo>
                    <a:pt x="11122" y="3592"/>
                  </a:lnTo>
                  <a:lnTo>
                    <a:pt x="11122" y="819"/>
                  </a:lnTo>
                  <a:close/>
                  <a:moveTo>
                    <a:pt x="5041" y="3119"/>
                  </a:moveTo>
                  <a:lnTo>
                    <a:pt x="5041" y="3970"/>
                  </a:lnTo>
                  <a:cubicBezTo>
                    <a:pt x="5041" y="4222"/>
                    <a:pt x="5230" y="4411"/>
                    <a:pt x="5482" y="4411"/>
                  </a:cubicBezTo>
                  <a:lnTo>
                    <a:pt x="11941" y="4411"/>
                  </a:lnTo>
                  <a:lnTo>
                    <a:pt x="11941" y="9357"/>
                  </a:lnTo>
                  <a:lnTo>
                    <a:pt x="914" y="9357"/>
                  </a:lnTo>
                  <a:lnTo>
                    <a:pt x="914" y="4222"/>
                  </a:lnTo>
                  <a:lnTo>
                    <a:pt x="2552" y="3119"/>
                  </a:lnTo>
                  <a:lnTo>
                    <a:pt x="2552" y="3970"/>
                  </a:lnTo>
                  <a:cubicBezTo>
                    <a:pt x="2552" y="4207"/>
                    <a:pt x="2767" y="4373"/>
                    <a:pt x="2980" y="4373"/>
                  </a:cubicBezTo>
                  <a:cubicBezTo>
                    <a:pt x="3050" y="4373"/>
                    <a:pt x="3120" y="4355"/>
                    <a:pt x="3182" y="4316"/>
                  </a:cubicBezTo>
                  <a:lnTo>
                    <a:pt x="5041" y="3119"/>
                  </a:lnTo>
                  <a:close/>
                  <a:moveTo>
                    <a:pt x="10712" y="0"/>
                  </a:moveTo>
                  <a:cubicBezTo>
                    <a:pt x="10491" y="0"/>
                    <a:pt x="10334" y="189"/>
                    <a:pt x="10334" y="441"/>
                  </a:cubicBezTo>
                  <a:lnTo>
                    <a:pt x="10334" y="3592"/>
                  </a:lnTo>
                  <a:lnTo>
                    <a:pt x="9483" y="3592"/>
                  </a:lnTo>
                  <a:lnTo>
                    <a:pt x="9483" y="1261"/>
                  </a:lnTo>
                  <a:cubicBezTo>
                    <a:pt x="9483" y="1008"/>
                    <a:pt x="9294" y="819"/>
                    <a:pt x="9074" y="819"/>
                  </a:cubicBezTo>
                  <a:lnTo>
                    <a:pt x="7404" y="819"/>
                  </a:lnTo>
                  <a:cubicBezTo>
                    <a:pt x="7183" y="819"/>
                    <a:pt x="6963" y="1008"/>
                    <a:pt x="6963" y="1261"/>
                  </a:cubicBezTo>
                  <a:lnTo>
                    <a:pt x="6963" y="3592"/>
                  </a:lnTo>
                  <a:lnTo>
                    <a:pt x="5860" y="3592"/>
                  </a:lnTo>
                  <a:lnTo>
                    <a:pt x="5860" y="2363"/>
                  </a:lnTo>
                  <a:cubicBezTo>
                    <a:pt x="5860" y="2206"/>
                    <a:pt x="5797" y="2080"/>
                    <a:pt x="5640" y="2017"/>
                  </a:cubicBezTo>
                  <a:cubicBezTo>
                    <a:pt x="5581" y="1973"/>
                    <a:pt x="5509" y="1949"/>
                    <a:pt x="5436" y="1949"/>
                  </a:cubicBezTo>
                  <a:cubicBezTo>
                    <a:pt x="5352" y="1949"/>
                    <a:pt x="5266" y="1981"/>
                    <a:pt x="5199" y="2048"/>
                  </a:cubicBezTo>
                  <a:lnTo>
                    <a:pt x="3340" y="3245"/>
                  </a:lnTo>
                  <a:lnTo>
                    <a:pt x="3340" y="2395"/>
                  </a:lnTo>
                  <a:cubicBezTo>
                    <a:pt x="3340" y="2237"/>
                    <a:pt x="3277" y="2111"/>
                    <a:pt x="3119" y="2048"/>
                  </a:cubicBezTo>
                  <a:cubicBezTo>
                    <a:pt x="3061" y="2004"/>
                    <a:pt x="2989" y="1981"/>
                    <a:pt x="2916" y="1981"/>
                  </a:cubicBezTo>
                  <a:cubicBezTo>
                    <a:pt x="2831" y="1981"/>
                    <a:pt x="2746" y="2012"/>
                    <a:pt x="2678" y="2080"/>
                  </a:cubicBezTo>
                  <a:lnTo>
                    <a:pt x="189" y="3718"/>
                  </a:lnTo>
                  <a:cubicBezTo>
                    <a:pt x="95" y="3812"/>
                    <a:pt x="0" y="3938"/>
                    <a:pt x="0" y="4096"/>
                  </a:cubicBezTo>
                  <a:lnTo>
                    <a:pt x="0" y="9861"/>
                  </a:lnTo>
                  <a:cubicBezTo>
                    <a:pt x="0" y="10113"/>
                    <a:pt x="189" y="10302"/>
                    <a:pt x="441" y="10302"/>
                  </a:cubicBezTo>
                  <a:lnTo>
                    <a:pt x="12287" y="10302"/>
                  </a:lnTo>
                  <a:cubicBezTo>
                    <a:pt x="12539" y="10302"/>
                    <a:pt x="12697" y="10113"/>
                    <a:pt x="12697" y="9861"/>
                  </a:cubicBezTo>
                  <a:lnTo>
                    <a:pt x="12697" y="504"/>
                  </a:lnTo>
                  <a:cubicBezTo>
                    <a:pt x="12760" y="158"/>
                    <a:pt x="12602" y="0"/>
                    <a:pt x="12382"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3" name="Conector recto 32">
            <a:extLst>
              <a:ext uri="{FF2B5EF4-FFF2-40B4-BE49-F238E27FC236}">
                <a16:creationId xmlns:a16="http://schemas.microsoft.com/office/drawing/2014/main" id="{E3F389A6-3CBF-8B41-89FF-0DDC930BD6CD}"/>
              </a:ext>
            </a:extLst>
          </p:cNvPr>
          <p:cNvCxnSpPr>
            <a:cxnSpLocks/>
          </p:cNvCxnSpPr>
          <p:nvPr/>
        </p:nvCxnSpPr>
        <p:spPr>
          <a:xfrm>
            <a:off x="1138929" y="-90791"/>
            <a:ext cx="0" cy="726331"/>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97FBF0B3-6A5D-234A-B78B-F07607FEBADD}"/>
              </a:ext>
            </a:extLst>
          </p:cNvPr>
          <p:cNvCxnSpPr>
            <a:cxnSpLocks/>
          </p:cNvCxnSpPr>
          <p:nvPr/>
        </p:nvCxnSpPr>
        <p:spPr>
          <a:xfrm flipH="1">
            <a:off x="-149157" y="1234978"/>
            <a:ext cx="590144" cy="0"/>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id="{A469F93A-27B1-0048-898F-F625332F0A04}"/>
              </a:ext>
            </a:extLst>
          </p:cNvPr>
          <p:cNvSpPr/>
          <p:nvPr/>
        </p:nvSpPr>
        <p:spPr>
          <a:xfrm>
            <a:off x="5118597" y="856034"/>
            <a:ext cx="3579559" cy="3223097"/>
          </a:xfrm>
          <a:prstGeom prst="rect">
            <a:avLst/>
          </a:prstGeom>
          <a:noFill/>
          <a:ln w="952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7127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290" name="Google Shape;290;gc6e66e952e_1_180"/>
          <p:cNvGrpSpPr/>
          <p:nvPr/>
        </p:nvGrpSpPr>
        <p:grpSpPr>
          <a:xfrm>
            <a:off x="0" y="5103442"/>
            <a:ext cx="9144112" cy="57691"/>
            <a:chOff x="0" y="2996952"/>
            <a:chExt cx="7380236" cy="76200"/>
          </a:xfrm>
        </p:grpSpPr>
        <p:sp>
          <p:nvSpPr>
            <p:cNvPr id="291" name="Google Shape;291;gc6e66e952e_1_18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gc6e66e952e_1_18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gc6e66e952e_1_18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gc6e66e952e_1_18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 name="CuadroTexto 1">
            <a:extLst>
              <a:ext uri="{FF2B5EF4-FFF2-40B4-BE49-F238E27FC236}">
                <a16:creationId xmlns:a16="http://schemas.microsoft.com/office/drawing/2014/main" id="{9705C55A-83EF-5B4D-ADA7-83006C759702}"/>
              </a:ext>
            </a:extLst>
          </p:cNvPr>
          <p:cNvSpPr txBox="1"/>
          <p:nvPr/>
        </p:nvSpPr>
        <p:spPr>
          <a:xfrm>
            <a:off x="2095375" y="1011953"/>
            <a:ext cx="2197765" cy="3477875"/>
          </a:xfrm>
          <a:prstGeom prst="rect">
            <a:avLst/>
          </a:prstGeom>
          <a:noFill/>
        </p:spPr>
        <p:txBody>
          <a:bodyPr wrap="square" rtlCol="0">
            <a:spAutoFit/>
          </a:bodyPr>
          <a:lstStyle/>
          <a:p>
            <a:pPr algn="r"/>
            <a:r>
              <a:rPr lang="es-CO" sz="2000" b="1" dirty="0">
                <a:solidFill>
                  <a:schemeClr val="tx1">
                    <a:lumMod val="50000"/>
                    <a:lumOff val="50000"/>
                  </a:schemeClr>
                </a:solidFill>
                <a:latin typeface="Calibri" panose="020F0502020204030204" pitchFamily="34" charset="0"/>
                <a:cs typeface="Calibri" panose="020F0502020204030204" pitchFamily="34" charset="0"/>
              </a:rPr>
              <a:t>Proteger libertades individuales </a:t>
            </a:r>
            <a:r>
              <a:rPr lang="es-CO" sz="2000" dirty="0">
                <a:solidFill>
                  <a:schemeClr val="tx1">
                    <a:lumMod val="50000"/>
                    <a:lumOff val="50000"/>
                  </a:schemeClr>
                </a:solidFill>
                <a:latin typeface="Calibri" panose="020F0502020204030204" pitchFamily="34" charset="0"/>
                <a:cs typeface="Calibri" panose="020F0502020204030204" pitchFamily="34" charset="0"/>
              </a:rPr>
              <a:t>para que los ciudadanos puedan definir su propio destino y no dependan de la voluntad de otros, donde se premie el esfuerzo como modelo estructural</a:t>
            </a:r>
          </a:p>
        </p:txBody>
      </p:sp>
      <p:sp>
        <p:nvSpPr>
          <p:cNvPr id="11" name="Elipse 10">
            <a:extLst>
              <a:ext uri="{FF2B5EF4-FFF2-40B4-BE49-F238E27FC236}">
                <a16:creationId xmlns:a16="http://schemas.microsoft.com/office/drawing/2014/main" id="{59F0C686-B653-E040-8566-4F3DD32B2838}"/>
              </a:ext>
            </a:extLst>
          </p:cNvPr>
          <p:cNvSpPr/>
          <p:nvPr/>
        </p:nvSpPr>
        <p:spPr>
          <a:xfrm>
            <a:off x="531780" y="706876"/>
            <a:ext cx="1089498" cy="10894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A20DB333-A3EA-FA47-BC7C-02011916A298}"/>
              </a:ext>
            </a:extLst>
          </p:cNvPr>
          <p:cNvSpPr txBox="1"/>
          <p:nvPr/>
        </p:nvSpPr>
        <p:spPr>
          <a:xfrm>
            <a:off x="199026" y="447472"/>
            <a:ext cx="1274730" cy="1569660"/>
          </a:xfrm>
          <a:prstGeom prst="rect">
            <a:avLst/>
          </a:prstGeom>
          <a:noFill/>
        </p:spPr>
        <p:txBody>
          <a:bodyPr wrap="square" rtlCol="0">
            <a:spAutoFit/>
          </a:bodyPr>
          <a:lstStyle/>
          <a:p>
            <a:pPr algn="r"/>
            <a:r>
              <a:rPr lang="es-MX" sz="9600" b="1" dirty="0">
                <a:solidFill>
                  <a:schemeClr val="bg1"/>
                </a:solidFill>
                <a:latin typeface="Calibri" panose="020F0502020204030204" pitchFamily="34" charset="0"/>
                <a:cs typeface="Calibri" panose="020F0502020204030204" pitchFamily="34" charset="0"/>
              </a:rPr>
              <a:t>2</a:t>
            </a:r>
            <a:endParaRPr lang="es-CO" sz="2000" dirty="0">
              <a:solidFill>
                <a:schemeClr val="bg1"/>
              </a:solidFill>
              <a:latin typeface="Calibri" panose="020F0502020204030204" pitchFamily="34" charset="0"/>
              <a:cs typeface="Calibri" panose="020F0502020204030204" pitchFamily="34" charset="0"/>
            </a:endParaRPr>
          </a:p>
        </p:txBody>
      </p:sp>
      <p:pic>
        <p:nvPicPr>
          <p:cNvPr id="13" name="Google Shape;246;gd2917697de_0_0">
            <a:extLst>
              <a:ext uri="{FF2B5EF4-FFF2-40B4-BE49-F238E27FC236}">
                <a16:creationId xmlns:a16="http://schemas.microsoft.com/office/drawing/2014/main" id="{C981DFBE-E1FB-BF41-8FAE-4B075BDCD29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1915"/>
          <a:stretch/>
        </p:blipFill>
        <p:spPr>
          <a:xfrm>
            <a:off x="7304026" y="3051277"/>
            <a:ext cx="1839975" cy="2052165"/>
          </a:xfrm>
          <a:prstGeom prst="rect">
            <a:avLst/>
          </a:prstGeom>
          <a:noFill/>
          <a:ln>
            <a:noFill/>
          </a:ln>
        </p:spPr>
      </p:pic>
      <p:cxnSp>
        <p:nvCxnSpPr>
          <p:cNvPr id="14" name="Conector recto 13">
            <a:extLst>
              <a:ext uri="{FF2B5EF4-FFF2-40B4-BE49-F238E27FC236}">
                <a16:creationId xmlns:a16="http://schemas.microsoft.com/office/drawing/2014/main" id="{826ECC8B-F365-294B-8A77-281E021164BC}"/>
              </a:ext>
            </a:extLst>
          </p:cNvPr>
          <p:cNvCxnSpPr/>
          <p:nvPr/>
        </p:nvCxnSpPr>
        <p:spPr>
          <a:xfrm>
            <a:off x="4614946" y="587426"/>
            <a:ext cx="0" cy="3885389"/>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 name="Imagen 3" descr="Mujer de cabello largo sonriendo&#10;&#10;Descripción generada automáticamente">
            <a:extLst>
              <a:ext uri="{FF2B5EF4-FFF2-40B4-BE49-F238E27FC236}">
                <a16:creationId xmlns:a16="http://schemas.microsoft.com/office/drawing/2014/main" id="{B04E3FBA-A51A-9641-9CEC-7074F9E58428}"/>
              </a:ext>
            </a:extLst>
          </p:cNvPr>
          <p:cNvPicPr>
            <a:picLocks noChangeAspect="1"/>
          </p:cNvPicPr>
          <p:nvPr/>
        </p:nvPicPr>
        <p:blipFill>
          <a:blip r:embed="rId4"/>
          <a:stretch>
            <a:fillRect/>
          </a:stretch>
        </p:blipFill>
        <p:spPr>
          <a:xfrm>
            <a:off x="4782033" y="1013266"/>
            <a:ext cx="1089498" cy="920885"/>
          </a:xfrm>
          <a:prstGeom prst="rect">
            <a:avLst/>
          </a:prstGeom>
        </p:spPr>
      </p:pic>
      <p:pic>
        <p:nvPicPr>
          <p:cNvPr id="6" name="Imagen 5" descr="Un hombre con barba y camisa azul&#10;&#10;Descripción generada automáticamente con confianza media">
            <a:extLst>
              <a:ext uri="{FF2B5EF4-FFF2-40B4-BE49-F238E27FC236}">
                <a16:creationId xmlns:a16="http://schemas.microsoft.com/office/drawing/2014/main" id="{CB16B6D6-8BC3-8E4C-ADA8-1A205B9C1397}"/>
              </a:ext>
            </a:extLst>
          </p:cNvPr>
          <p:cNvPicPr>
            <a:picLocks noChangeAspect="1"/>
          </p:cNvPicPr>
          <p:nvPr/>
        </p:nvPicPr>
        <p:blipFill>
          <a:blip r:embed="rId5"/>
          <a:stretch>
            <a:fillRect/>
          </a:stretch>
        </p:blipFill>
        <p:spPr>
          <a:xfrm>
            <a:off x="4782033" y="1935902"/>
            <a:ext cx="1822191" cy="1024619"/>
          </a:xfrm>
          <a:prstGeom prst="rect">
            <a:avLst/>
          </a:prstGeom>
        </p:spPr>
      </p:pic>
      <p:pic>
        <p:nvPicPr>
          <p:cNvPr id="8" name="Imagen 7" descr="Un joven con una camisa azul&#10;&#10;Descripción generada automáticamente con confianza media">
            <a:extLst>
              <a:ext uri="{FF2B5EF4-FFF2-40B4-BE49-F238E27FC236}">
                <a16:creationId xmlns:a16="http://schemas.microsoft.com/office/drawing/2014/main" id="{69BC55AC-B182-6E4C-ACBB-0FFAA2AC3246}"/>
              </a:ext>
            </a:extLst>
          </p:cNvPr>
          <p:cNvPicPr>
            <a:picLocks noChangeAspect="1"/>
          </p:cNvPicPr>
          <p:nvPr/>
        </p:nvPicPr>
        <p:blipFill rotWithShape="1">
          <a:blip r:embed="rId6"/>
          <a:srcRect l="28803" r="31926" b="1713"/>
          <a:stretch/>
        </p:blipFill>
        <p:spPr>
          <a:xfrm>
            <a:off x="5871531" y="1013266"/>
            <a:ext cx="1177093" cy="1947255"/>
          </a:xfrm>
          <a:prstGeom prst="rect">
            <a:avLst/>
          </a:prstGeom>
        </p:spPr>
      </p:pic>
      <p:pic>
        <p:nvPicPr>
          <p:cNvPr id="15" name="Imagen 14" descr="Cara de una persona con la boca abierta&#10;&#10;Descripción generada automáticamente con confianza baja">
            <a:extLst>
              <a:ext uri="{FF2B5EF4-FFF2-40B4-BE49-F238E27FC236}">
                <a16:creationId xmlns:a16="http://schemas.microsoft.com/office/drawing/2014/main" id="{877D3D9E-46E0-DC42-BA3E-C139B2226A41}"/>
              </a:ext>
            </a:extLst>
          </p:cNvPr>
          <p:cNvPicPr>
            <a:picLocks noChangeAspect="1"/>
          </p:cNvPicPr>
          <p:nvPr/>
        </p:nvPicPr>
        <p:blipFill>
          <a:blip r:embed="rId7"/>
          <a:stretch>
            <a:fillRect/>
          </a:stretch>
        </p:blipFill>
        <p:spPr>
          <a:xfrm>
            <a:off x="7048624" y="1864172"/>
            <a:ext cx="1954028" cy="1099141"/>
          </a:xfrm>
          <a:prstGeom prst="rect">
            <a:avLst/>
          </a:prstGeom>
        </p:spPr>
      </p:pic>
      <p:pic>
        <p:nvPicPr>
          <p:cNvPr id="17" name="Imagen 16" descr="Un hombre con una playera de color blanco&#10;&#10;Descripción generada automáticamente con confianza media">
            <a:extLst>
              <a:ext uri="{FF2B5EF4-FFF2-40B4-BE49-F238E27FC236}">
                <a16:creationId xmlns:a16="http://schemas.microsoft.com/office/drawing/2014/main" id="{328B2C1C-AC65-004D-B900-81B295CAA058}"/>
              </a:ext>
            </a:extLst>
          </p:cNvPr>
          <p:cNvPicPr>
            <a:picLocks noChangeAspect="1"/>
          </p:cNvPicPr>
          <p:nvPr/>
        </p:nvPicPr>
        <p:blipFill rotWithShape="1">
          <a:blip r:embed="rId8"/>
          <a:srcRect t="5487" b="29054"/>
          <a:stretch/>
        </p:blipFill>
        <p:spPr>
          <a:xfrm>
            <a:off x="7048625" y="1007683"/>
            <a:ext cx="1954024" cy="850906"/>
          </a:xfrm>
          <a:prstGeom prst="rect">
            <a:avLst/>
          </a:prstGeom>
        </p:spPr>
      </p:pic>
      <p:pic>
        <p:nvPicPr>
          <p:cNvPr id="19" name="Imagen 18" descr="Una mujer con el cabello largo&#10;&#10;Descripción generada automáticamente">
            <a:extLst>
              <a:ext uri="{FF2B5EF4-FFF2-40B4-BE49-F238E27FC236}">
                <a16:creationId xmlns:a16="http://schemas.microsoft.com/office/drawing/2014/main" id="{946C9194-CA85-E34B-AE6C-BAE2AE176665}"/>
              </a:ext>
            </a:extLst>
          </p:cNvPr>
          <p:cNvPicPr>
            <a:picLocks noChangeAspect="1"/>
          </p:cNvPicPr>
          <p:nvPr/>
        </p:nvPicPr>
        <p:blipFill>
          <a:blip r:embed="rId9"/>
          <a:stretch>
            <a:fillRect/>
          </a:stretch>
        </p:blipFill>
        <p:spPr>
          <a:xfrm>
            <a:off x="6212243" y="2965533"/>
            <a:ext cx="1508070" cy="971081"/>
          </a:xfrm>
          <a:prstGeom prst="rect">
            <a:avLst/>
          </a:prstGeom>
        </p:spPr>
      </p:pic>
      <p:pic>
        <p:nvPicPr>
          <p:cNvPr id="21" name="Imagen 20" descr="Un hombre con una camiseta negra&#10;&#10;Descripción generada automáticamente">
            <a:extLst>
              <a:ext uri="{FF2B5EF4-FFF2-40B4-BE49-F238E27FC236}">
                <a16:creationId xmlns:a16="http://schemas.microsoft.com/office/drawing/2014/main" id="{12696D26-31A3-B241-98AC-94A5DAA714B3}"/>
              </a:ext>
            </a:extLst>
          </p:cNvPr>
          <p:cNvPicPr>
            <a:picLocks noChangeAspect="1"/>
          </p:cNvPicPr>
          <p:nvPr/>
        </p:nvPicPr>
        <p:blipFill rotWithShape="1">
          <a:blip r:embed="rId10"/>
          <a:srcRect l="7178" r="5885"/>
          <a:stretch/>
        </p:blipFill>
        <p:spPr>
          <a:xfrm>
            <a:off x="7723440" y="2960521"/>
            <a:ext cx="1279210" cy="978859"/>
          </a:xfrm>
          <a:prstGeom prst="rect">
            <a:avLst/>
          </a:prstGeom>
        </p:spPr>
      </p:pic>
      <p:pic>
        <p:nvPicPr>
          <p:cNvPr id="23" name="Imagen 22" descr="Cara de un hombre con un turbante en la cabeza&#10;&#10;Descripción generada automáticamente con confianza media">
            <a:extLst>
              <a:ext uri="{FF2B5EF4-FFF2-40B4-BE49-F238E27FC236}">
                <a16:creationId xmlns:a16="http://schemas.microsoft.com/office/drawing/2014/main" id="{3CB69424-F1A2-0A44-97D8-D8DBEC172690}"/>
              </a:ext>
            </a:extLst>
          </p:cNvPr>
          <p:cNvPicPr>
            <a:picLocks noChangeAspect="1"/>
          </p:cNvPicPr>
          <p:nvPr/>
        </p:nvPicPr>
        <p:blipFill>
          <a:blip r:embed="rId11"/>
          <a:stretch>
            <a:fillRect/>
          </a:stretch>
        </p:blipFill>
        <p:spPr>
          <a:xfrm>
            <a:off x="4781922" y="2960521"/>
            <a:ext cx="1471427" cy="980951"/>
          </a:xfrm>
          <a:prstGeom prst="rect">
            <a:avLst/>
          </a:prstGeom>
        </p:spPr>
      </p:pic>
      <p:grpSp>
        <p:nvGrpSpPr>
          <p:cNvPr id="31" name="Google Shape;1721;g8ecac0fc20_0_1184">
            <a:extLst>
              <a:ext uri="{FF2B5EF4-FFF2-40B4-BE49-F238E27FC236}">
                <a16:creationId xmlns:a16="http://schemas.microsoft.com/office/drawing/2014/main" id="{8C74F9C5-2CD4-5B45-8910-4220E6849D45}"/>
              </a:ext>
            </a:extLst>
          </p:cNvPr>
          <p:cNvGrpSpPr/>
          <p:nvPr/>
        </p:nvGrpSpPr>
        <p:grpSpPr>
          <a:xfrm>
            <a:off x="2181268" y="986347"/>
            <a:ext cx="422360" cy="407951"/>
            <a:chOff x="-55225575" y="1903275"/>
            <a:chExt cx="318225" cy="316650"/>
          </a:xfrm>
          <a:solidFill>
            <a:srgbClr val="00B0F0"/>
          </a:solidFill>
        </p:grpSpPr>
        <p:sp>
          <p:nvSpPr>
            <p:cNvPr id="32" name="Google Shape;1722;g8ecac0fc20_0_1184">
              <a:extLst>
                <a:ext uri="{FF2B5EF4-FFF2-40B4-BE49-F238E27FC236}">
                  <a16:creationId xmlns:a16="http://schemas.microsoft.com/office/drawing/2014/main" id="{11356B93-3708-D14C-91C6-3F6585AD46EE}"/>
                </a:ext>
              </a:extLst>
            </p:cNvPr>
            <p:cNvSpPr/>
            <p:nvPr/>
          </p:nvSpPr>
          <p:spPr>
            <a:xfrm>
              <a:off x="-55104275" y="2116925"/>
              <a:ext cx="72475" cy="29750"/>
            </a:xfrm>
            <a:custGeom>
              <a:avLst/>
              <a:gdLst/>
              <a:ahLst/>
              <a:cxnLst/>
              <a:rect l="l" t="t" r="r" b="b"/>
              <a:pathLst>
                <a:path w="2899" h="1190" extrusionOk="0">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1723;g8ecac0fc20_0_1184">
              <a:extLst>
                <a:ext uri="{FF2B5EF4-FFF2-40B4-BE49-F238E27FC236}">
                  <a16:creationId xmlns:a16="http://schemas.microsoft.com/office/drawing/2014/main" id="{DAB6C7A5-B749-2548-B0BE-8470E3CFE300}"/>
                </a:ext>
              </a:extLst>
            </p:cNvPr>
            <p:cNvSpPr/>
            <p:nvPr/>
          </p:nvSpPr>
          <p:spPr>
            <a:xfrm>
              <a:off x="-55113750" y="2053725"/>
              <a:ext cx="17350" cy="18125"/>
            </a:xfrm>
            <a:custGeom>
              <a:avLst/>
              <a:gdLst/>
              <a:ahLst/>
              <a:cxnLst/>
              <a:rect l="l" t="t" r="r" b="b"/>
              <a:pathLst>
                <a:path w="694" h="725" extrusionOk="0">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1724;g8ecac0fc20_0_1184">
              <a:extLst>
                <a:ext uri="{FF2B5EF4-FFF2-40B4-BE49-F238E27FC236}">
                  <a16:creationId xmlns:a16="http://schemas.microsoft.com/office/drawing/2014/main" id="{5A1F7893-92B1-9147-8D81-107A64950FE9}"/>
                </a:ext>
              </a:extLst>
            </p:cNvPr>
            <p:cNvSpPr/>
            <p:nvPr/>
          </p:nvSpPr>
          <p:spPr>
            <a:xfrm>
              <a:off x="-55039700" y="2053725"/>
              <a:ext cx="18125" cy="18125"/>
            </a:xfrm>
            <a:custGeom>
              <a:avLst/>
              <a:gdLst/>
              <a:ahLst/>
              <a:cxnLst/>
              <a:rect l="l" t="t" r="r" b="b"/>
              <a:pathLst>
                <a:path w="725" h="725" extrusionOk="0">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1725;g8ecac0fc20_0_1184">
              <a:extLst>
                <a:ext uri="{FF2B5EF4-FFF2-40B4-BE49-F238E27FC236}">
                  <a16:creationId xmlns:a16="http://schemas.microsoft.com/office/drawing/2014/main" id="{483EB9FB-840E-5B4B-BF34-40ECD15CBC5A}"/>
                </a:ext>
              </a:extLst>
            </p:cNvPr>
            <p:cNvSpPr/>
            <p:nvPr/>
          </p:nvSpPr>
          <p:spPr>
            <a:xfrm>
              <a:off x="-55225575" y="1903275"/>
              <a:ext cx="318225" cy="316650"/>
            </a:xfrm>
            <a:custGeom>
              <a:avLst/>
              <a:gdLst/>
              <a:ahLst/>
              <a:cxnLst/>
              <a:rect l="l" t="t" r="r" b="b"/>
              <a:pathLst>
                <a:path w="12729" h="12666" extrusionOk="0">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726;g8ecac0fc20_0_1184">
              <a:extLst>
                <a:ext uri="{FF2B5EF4-FFF2-40B4-BE49-F238E27FC236}">
                  <a16:creationId xmlns:a16="http://schemas.microsoft.com/office/drawing/2014/main" id="{B9F8177F-35BE-D54A-8BFC-3789418D5FC7}"/>
                </a:ext>
              </a:extLst>
            </p:cNvPr>
            <p:cNvSpPr/>
            <p:nvPr/>
          </p:nvSpPr>
          <p:spPr>
            <a:xfrm>
              <a:off x="-55170450" y="1959200"/>
              <a:ext cx="204800" cy="225300"/>
            </a:xfrm>
            <a:custGeom>
              <a:avLst/>
              <a:gdLst/>
              <a:ahLst/>
              <a:cxnLst/>
              <a:rect l="l" t="t" r="r" b="b"/>
              <a:pathLst>
                <a:path w="8192" h="9012" extrusionOk="0">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 name="Google Shape;1796;g8ecac0fc20_0_1184">
            <a:extLst>
              <a:ext uri="{FF2B5EF4-FFF2-40B4-BE49-F238E27FC236}">
                <a16:creationId xmlns:a16="http://schemas.microsoft.com/office/drawing/2014/main" id="{3B1076C0-121D-014F-8E9F-D81113145654}"/>
              </a:ext>
            </a:extLst>
          </p:cNvPr>
          <p:cNvGrpSpPr/>
          <p:nvPr/>
        </p:nvGrpSpPr>
        <p:grpSpPr>
          <a:xfrm>
            <a:off x="1696074" y="985812"/>
            <a:ext cx="433842" cy="409853"/>
            <a:chOff x="-56407800" y="1902600"/>
            <a:chExt cx="326875" cy="318125"/>
          </a:xfrm>
          <a:solidFill>
            <a:srgbClr val="00B0F0"/>
          </a:solidFill>
        </p:grpSpPr>
        <p:sp>
          <p:nvSpPr>
            <p:cNvPr id="38" name="Google Shape;1797;g8ecac0fc20_0_1184">
              <a:extLst>
                <a:ext uri="{FF2B5EF4-FFF2-40B4-BE49-F238E27FC236}">
                  <a16:creationId xmlns:a16="http://schemas.microsoft.com/office/drawing/2014/main" id="{16743844-34CD-E745-B2D1-CB2E5129DF88}"/>
                </a:ext>
              </a:extLst>
            </p:cNvPr>
            <p:cNvSpPr/>
            <p:nvPr/>
          </p:nvSpPr>
          <p:spPr>
            <a:xfrm>
              <a:off x="-56289650" y="2072625"/>
              <a:ext cx="17325" cy="17350"/>
            </a:xfrm>
            <a:custGeom>
              <a:avLst/>
              <a:gdLst/>
              <a:ahLst/>
              <a:cxnLst/>
              <a:rect l="l" t="t" r="r" b="b"/>
              <a:pathLst>
                <a:path w="693"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1798;g8ecac0fc20_0_1184">
              <a:extLst>
                <a:ext uri="{FF2B5EF4-FFF2-40B4-BE49-F238E27FC236}">
                  <a16:creationId xmlns:a16="http://schemas.microsoft.com/office/drawing/2014/main" id="{FA028056-929E-B64A-96D7-3846AF2089DC}"/>
                </a:ext>
              </a:extLst>
            </p:cNvPr>
            <p:cNvSpPr/>
            <p:nvPr/>
          </p:nvSpPr>
          <p:spPr>
            <a:xfrm>
              <a:off x="-56215625" y="2072625"/>
              <a:ext cx="17350" cy="17350"/>
            </a:xfrm>
            <a:custGeom>
              <a:avLst/>
              <a:gdLst/>
              <a:ahLst/>
              <a:cxnLst/>
              <a:rect l="l" t="t" r="r" b="b"/>
              <a:pathLst>
                <a:path w="694" h="694" extrusionOk="0">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1799;g8ecac0fc20_0_1184">
              <a:extLst>
                <a:ext uri="{FF2B5EF4-FFF2-40B4-BE49-F238E27FC236}">
                  <a16:creationId xmlns:a16="http://schemas.microsoft.com/office/drawing/2014/main" id="{D5C2C5C0-0D12-B54C-BD7B-619ADB818900}"/>
                </a:ext>
              </a:extLst>
            </p:cNvPr>
            <p:cNvSpPr/>
            <p:nvPr/>
          </p:nvSpPr>
          <p:spPr>
            <a:xfrm>
              <a:off x="-56407800" y="1902600"/>
              <a:ext cx="326875" cy="318125"/>
            </a:xfrm>
            <a:custGeom>
              <a:avLst/>
              <a:gdLst/>
              <a:ahLst/>
              <a:cxnLst/>
              <a:rect l="l" t="t" r="r" b="b"/>
              <a:pathLst>
                <a:path w="13075" h="12725" extrusionOk="0">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1" name="Conector recto 40">
            <a:extLst>
              <a:ext uri="{FF2B5EF4-FFF2-40B4-BE49-F238E27FC236}">
                <a16:creationId xmlns:a16="http://schemas.microsoft.com/office/drawing/2014/main" id="{ACE7FDC8-AAE9-F64C-BD79-7EFDACBBB70E}"/>
              </a:ext>
            </a:extLst>
          </p:cNvPr>
          <p:cNvCxnSpPr>
            <a:cxnSpLocks/>
          </p:cNvCxnSpPr>
          <p:nvPr/>
        </p:nvCxnSpPr>
        <p:spPr>
          <a:xfrm>
            <a:off x="1138929" y="-90791"/>
            <a:ext cx="0" cy="726331"/>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CE70AFA-4129-4048-93A8-DEB45D66D127}"/>
              </a:ext>
            </a:extLst>
          </p:cNvPr>
          <p:cNvCxnSpPr>
            <a:cxnSpLocks/>
          </p:cNvCxnSpPr>
          <p:nvPr/>
        </p:nvCxnSpPr>
        <p:spPr>
          <a:xfrm flipH="1">
            <a:off x="-149157" y="1234978"/>
            <a:ext cx="590144" cy="0"/>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2A210EAF-F2A9-F647-A82D-00CD4AF9427C}"/>
              </a:ext>
            </a:extLst>
          </p:cNvPr>
          <p:cNvSpPr/>
          <p:nvPr/>
        </p:nvSpPr>
        <p:spPr>
          <a:xfrm>
            <a:off x="4869551" y="933856"/>
            <a:ext cx="4216076" cy="2918298"/>
          </a:xfrm>
          <a:prstGeom prst="rect">
            <a:avLst/>
          </a:prstGeom>
          <a:noFill/>
          <a:ln w="952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560443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7" name="Elipse 6">
            <a:extLst>
              <a:ext uri="{FF2B5EF4-FFF2-40B4-BE49-F238E27FC236}">
                <a16:creationId xmlns:a16="http://schemas.microsoft.com/office/drawing/2014/main" id="{056E8068-DD95-884A-8751-7E77DF67FCA3}"/>
              </a:ext>
            </a:extLst>
          </p:cNvPr>
          <p:cNvSpPr/>
          <p:nvPr/>
        </p:nvSpPr>
        <p:spPr>
          <a:xfrm>
            <a:off x="531780" y="706876"/>
            <a:ext cx="1089498" cy="10894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290" name="Google Shape;290;gc6e66e952e_1_180"/>
          <p:cNvGrpSpPr/>
          <p:nvPr/>
        </p:nvGrpSpPr>
        <p:grpSpPr>
          <a:xfrm>
            <a:off x="0" y="5103442"/>
            <a:ext cx="9144112" cy="57691"/>
            <a:chOff x="0" y="2996952"/>
            <a:chExt cx="7380236" cy="76200"/>
          </a:xfrm>
        </p:grpSpPr>
        <p:sp>
          <p:nvSpPr>
            <p:cNvPr id="291" name="Google Shape;291;gc6e66e952e_1_18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gc6e66e952e_1_18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gc6e66e952e_1_18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gc6e66e952e_1_18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 name="CuadroTexto 1">
            <a:extLst>
              <a:ext uri="{FF2B5EF4-FFF2-40B4-BE49-F238E27FC236}">
                <a16:creationId xmlns:a16="http://schemas.microsoft.com/office/drawing/2014/main" id="{9705C55A-83EF-5B4D-ADA7-83006C759702}"/>
              </a:ext>
            </a:extLst>
          </p:cNvPr>
          <p:cNvSpPr txBox="1"/>
          <p:nvPr/>
        </p:nvSpPr>
        <p:spPr>
          <a:xfrm>
            <a:off x="1925867" y="635540"/>
            <a:ext cx="2467984" cy="3785652"/>
          </a:xfrm>
          <a:prstGeom prst="rect">
            <a:avLst/>
          </a:prstGeom>
          <a:noFill/>
        </p:spPr>
        <p:txBody>
          <a:bodyPr wrap="square" rtlCol="0">
            <a:spAutoFit/>
          </a:bodyPr>
          <a:lstStyle/>
          <a:p>
            <a:pPr algn="r"/>
            <a:r>
              <a:rPr lang="es-CO" sz="2000" b="1" dirty="0">
                <a:solidFill>
                  <a:schemeClr val="tx1">
                    <a:lumMod val="50000"/>
                    <a:lumOff val="50000"/>
                  </a:schemeClr>
                </a:solidFill>
                <a:latin typeface="Calibri" panose="020F0502020204030204" pitchFamily="34" charset="0"/>
                <a:cs typeface="Calibri" panose="020F0502020204030204" pitchFamily="34" charset="0"/>
              </a:rPr>
              <a:t>El FNG es un instrumento de política pública </a:t>
            </a:r>
            <a:r>
              <a:rPr lang="es-CO" sz="2000" dirty="0">
                <a:solidFill>
                  <a:schemeClr val="tx1">
                    <a:lumMod val="50000"/>
                    <a:lumOff val="50000"/>
                  </a:schemeClr>
                </a:solidFill>
                <a:latin typeface="Calibri" panose="020F0502020204030204" pitchFamily="34" charset="0"/>
                <a:cs typeface="Calibri" panose="020F0502020204030204" pitchFamily="34" charset="0"/>
              </a:rPr>
              <a:t>que contribuye a preservar y fortalecer uno de los derechos económicos más importantes y columna vertebral del desarrollo: </a:t>
            </a:r>
          </a:p>
          <a:p>
            <a:pPr algn="r"/>
            <a:r>
              <a:rPr lang="es-CO" sz="2000" b="1" dirty="0">
                <a:solidFill>
                  <a:schemeClr val="tx1">
                    <a:lumMod val="50000"/>
                    <a:lumOff val="50000"/>
                  </a:schemeClr>
                </a:solidFill>
                <a:latin typeface="Calibri" panose="020F0502020204030204" pitchFamily="34" charset="0"/>
                <a:cs typeface="Calibri" panose="020F0502020204030204" pitchFamily="34" charset="0"/>
              </a:rPr>
              <a:t>La libertad de empresa </a:t>
            </a:r>
          </a:p>
        </p:txBody>
      </p:sp>
      <p:pic>
        <p:nvPicPr>
          <p:cNvPr id="11" name="Google Shape;246;gd2917697de_0_0">
            <a:extLst>
              <a:ext uri="{FF2B5EF4-FFF2-40B4-BE49-F238E27FC236}">
                <a16:creationId xmlns:a16="http://schemas.microsoft.com/office/drawing/2014/main" id="{B43F2372-CFC0-344A-A7CA-9FA576FF123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1915"/>
          <a:stretch/>
        </p:blipFill>
        <p:spPr>
          <a:xfrm>
            <a:off x="7304026" y="3051277"/>
            <a:ext cx="1839975" cy="2052165"/>
          </a:xfrm>
          <a:prstGeom prst="rect">
            <a:avLst/>
          </a:prstGeom>
          <a:noFill/>
          <a:ln>
            <a:noFill/>
          </a:ln>
        </p:spPr>
      </p:pic>
      <p:cxnSp>
        <p:nvCxnSpPr>
          <p:cNvPr id="6" name="Conector recto 5">
            <a:extLst>
              <a:ext uri="{FF2B5EF4-FFF2-40B4-BE49-F238E27FC236}">
                <a16:creationId xmlns:a16="http://schemas.microsoft.com/office/drawing/2014/main" id="{AC7E8894-CC59-CD42-A5E9-86D459C0710B}"/>
              </a:ext>
            </a:extLst>
          </p:cNvPr>
          <p:cNvCxnSpPr>
            <a:cxnSpLocks/>
          </p:cNvCxnSpPr>
          <p:nvPr/>
        </p:nvCxnSpPr>
        <p:spPr>
          <a:xfrm>
            <a:off x="4614946" y="640766"/>
            <a:ext cx="0" cy="3733114"/>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7C65B921-7C1A-DF40-BDCC-16F497A1337C}"/>
              </a:ext>
            </a:extLst>
          </p:cNvPr>
          <p:cNvSpPr txBox="1"/>
          <p:nvPr/>
        </p:nvSpPr>
        <p:spPr>
          <a:xfrm>
            <a:off x="199026" y="447472"/>
            <a:ext cx="1274730" cy="1569660"/>
          </a:xfrm>
          <a:prstGeom prst="rect">
            <a:avLst/>
          </a:prstGeom>
          <a:noFill/>
        </p:spPr>
        <p:txBody>
          <a:bodyPr wrap="square" rtlCol="0">
            <a:spAutoFit/>
          </a:bodyPr>
          <a:lstStyle/>
          <a:p>
            <a:pPr algn="r"/>
            <a:r>
              <a:rPr lang="es-MX" sz="9600" b="1" dirty="0">
                <a:solidFill>
                  <a:schemeClr val="bg1"/>
                </a:solidFill>
                <a:latin typeface="Calibri" panose="020F0502020204030204" pitchFamily="34" charset="0"/>
                <a:cs typeface="Calibri" panose="020F0502020204030204" pitchFamily="34" charset="0"/>
              </a:rPr>
              <a:t>3</a:t>
            </a:r>
            <a:endParaRPr lang="es-CO" sz="2000" dirty="0">
              <a:solidFill>
                <a:schemeClr val="bg1"/>
              </a:solidFill>
              <a:latin typeface="Calibri" panose="020F0502020204030204" pitchFamily="34" charset="0"/>
              <a:cs typeface="Calibri" panose="020F0502020204030204" pitchFamily="34" charset="0"/>
            </a:endParaRPr>
          </a:p>
        </p:txBody>
      </p:sp>
      <p:grpSp>
        <p:nvGrpSpPr>
          <p:cNvPr id="19" name="Google Shape;1306;p25">
            <a:extLst>
              <a:ext uri="{FF2B5EF4-FFF2-40B4-BE49-F238E27FC236}">
                <a16:creationId xmlns:a16="http://schemas.microsoft.com/office/drawing/2014/main" id="{87BFC8FA-B186-234B-BBC3-216B6DE324FE}"/>
              </a:ext>
            </a:extLst>
          </p:cNvPr>
          <p:cNvGrpSpPr/>
          <p:nvPr/>
        </p:nvGrpSpPr>
        <p:grpSpPr>
          <a:xfrm>
            <a:off x="1698292" y="1015476"/>
            <a:ext cx="332744" cy="415300"/>
            <a:chOff x="-60597975" y="1939525"/>
            <a:chExt cx="267825" cy="315850"/>
          </a:xfrm>
          <a:solidFill>
            <a:srgbClr val="00B0F0"/>
          </a:solidFill>
        </p:grpSpPr>
        <p:sp>
          <p:nvSpPr>
            <p:cNvPr id="20" name="Google Shape;1307;p25">
              <a:extLst>
                <a:ext uri="{FF2B5EF4-FFF2-40B4-BE49-F238E27FC236}">
                  <a16:creationId xmlns:a16="http://schemas.microsoft.com/office/drawing/2014/main" id="{76D5B1AB-491D-C249-890B-754531EF4023}"/>
                </a:ext>
              </a:extLst>
            </p:cNvPr>
            <p:cNvSpPr/>
            <p:nvPr/>
          </p:nvSpPr>
          <p:spPr>
            <a:xfrm>
              <a:off x="-60597975" y="1939525"/>
              <a:ext cx="267825" cy="315850"/>
            </a:xfrm>
            <a:custGeom>
              <a:avLst/>
              <a:gdLst/>
              <a:ahLst/>
              <a:cxnLst/>
              <a:rect l="l" t="t" r="r" b="b"/>
              <a:pathLst>
                <a:path w="10713" h="12634" extrusionOk="0">
                  <a:moveTo>
                    <a:pt x="7436" y="788"/>
                  </a:moveTo>
                  <a:lnTo>
                    <a:pt x="7436" y="1859"/>
                  </a:lnTo>
                  <a:cubicBezTo>
                    <a:pt x="7310" y="1733"/>
                    <a:pt x="7247" y="1607"/>
                    <a:pt x="6995" y="1607"/>
                  </a:cubicBezTo>
                  <a:cubicBezTo>
                    <a:pt x="6806" y="1607"/>
                    <a:pt x="6743" y="1733"/>
                    <a:pt x="6617" y="1859"/>
                  </a:cubicBezTo>
                  <a:lnTo>
                    <a:pt x="6617" y="788"/>
                  </a:lnTo>
                  <a:close/>
                  <a:moveTo>
                    <a:pt x="9515" y="788"/>
                  </a:moveTo>
                  <a:cubicBezTo>
                    <a:pt x="9767" y="788"/>
                    <a:pt x="9925" y="977"/>
                    <a:pt x="9925" y="1197"/>
                  </a:cubicBezTo>
                  <a:lnTo>
                    <a:pt x="9925" y="4222"/>
                  </a:lnTo>
                  <a:lnTo>
                    <a:pt x="2490" y="4222"/>
                  </a:lnTo>
                  <a:lnTo>
                    <a:pt x="2490" y="788"/>
                  </a:lnTo>
                  <a:lnTo>
                    <a:pt x="5798" y="788"/>
                  </a:lnTo>
                  <a:lnTo>
                    <a:pt x="5798" y="2867"/>
                  </a:lnTo>
                  <a:cubicBezTo>
                    <a:pt x="5798" y="3119"/>
                    <a:pt x="5980" y="3287"/>
                    <a:pt x="6185" y="3287"/>
                  </a:cubicBezTo>
                  <a:cubicBezTo>
                    <a:pt x="6288" y="3287"/>
                    <a:pt x="6396" y="3245"/>
                    <a:pt x="6491" y="3151"/>
                  </a:cubicBezTo>
                  <a:lnTo>
                    <a:pt x="7058" y="2615"/>
                  </a:lnTo>
                  <a:lnTo>
                    <a:pt x="7594" y="3151"/>
                  </a:lnTo>
                  <a:cubicBezTo>
                    <a:pt x="7688" y="3245"/>
                    <a:pt x="7800" y="3287"/>
                    <a:pt x="7907" y="3287"/>
                  </a:cubicBezTo>
                  <a:cubicBezTo>
                    <a:pt x="8122" y="3287"/>
                    <a:pt x="8318" y="3119"/>
                    <a:pt x="8318" y="2867"/>
                  </a:cubicBezTo>
                  <a:lnTo>
                    <a:pt x="8318" y="788"/>
                  </a:lnTo>
                  <a:close/>
                  <a:moveTo>
                    <a:pt x="9925" y="5041"/>
                  </a:moveTo>
                  <a:lnTo>
                    <a:pt x="9925" y="8349"/>
                  </a:lnTo>
                  <a:lnTo>
                    <a:pt x="2490" y="8349"/>
                  </a:lnTo>
                  <a:lnTo>
                    <a:pt x="2490" y="5041"/>
                  </a:lnTo>
                  <a:close/>
                  <a:moveTo>
                    <a:pt x="9925" y="9168"/>
                  </a:moveTo>
                  <a:lnTo>
                    <a:pt x="9925" y="11373"/>
                  </a:lnTo>
                  <a:cubicBezTo>
                    <a:pt x="9925" y="11625"/>
                    <a:pt x="9736" y="11783"/>
                    <a:pt x="9515" y="11783"/>
                  </a:cubicBezTo>
                  <a:lnTo>
                    <a:pt x="2490" y="11783"/>
                  </a:lnTo>
                  <a:lnTo>
                    <a:pt x="2490" y="9168"/>
                  </a:lnTo>
                  <a:close/>
                  <a:moveTo>
                    <a:pt x="1639" y="788"/>
                  </a:moveTo>
                  <a:lnTo>
                    <a:pt x="1639" y="11814"/>
                  </a:lnTo>
                  <a:lnTo>
                    <a:pt x="820" y="11814"/>
                  </a:lnTo>
                  <a:lnTo>
                    <a:pt x="820" y="788"/>
                  </a:lnTo>
                  <a:close/>
                  <a:moveTo>
                    <a:pt x="379" y="0"/>
                  </a:moveTo>
                  <a:cubicBezTo>
                    <a:pt x="158" y="0"/>
                    <a:pt x="1" y="189"/>
                    <a:pt x="1" y="410"/>
                  </a:cubicBezTo>
                  <a:lnTo>
                    <a:pt x="1" y="12256"/>
                  </a:lnTo>
                  <a:cubicBezTo>
                    <a:pt x="1" y="12445"/>
                    <a:pt x="190" y="12634"/>
                    <a:pt x="379" y="12634"/>
                  </a:cubicBezTo>
                  <a:lnTo>
                    <a:pt x="9484" y="12634"/>
                  </a:lnTo>
                  <a:cubicBezTo>
                    <a:pt x="10146" y="12634"/>
                    <a:pt x="10713" y="12098"/>
                    <a:pt x="10713" y="11436"/>
                  </a:cubicBezTo>
                  <a:lnTo>
                    <a:pt x="10713" y="1229"/>
                  </a:lnTo>
                  <a:cubicBezTo>
                    <a:pt x="10713" y="567"/>
                    <a:pt x="10177" y="0"/>
                    <a:pt x="9484"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1308;p25">
              <a:extLst>
                <a:ext uri="{FF2B5EF4-FFF2-40B4-BE49-F238E27FC236}">
                  <a16:creationId xmlns:a16="http://schemas.microsoft.com/office/drawing/2014/main" id="{81474481-832C-A546-B81C-6B7B45DEBF83}"/>
                </a:ext>
              </a:extLst>
            </p:cNvPr>
            <p:cNvSpPr/>
            <p:nvPr/>
          </p:nvSpPr>
          <p:spPr>
            <a:xfrm>
              <a:off x="-60494775" y="2097050"/>
              <a:ext cx="103175" cy="20500"/>
            </a:xfrm>
            <a:custGeom>
              <a:avLst/>
              <a:gdLst/>
              <a:ahLst/>
              <a:cxnLst/>
              <a:rect l="l" t="t" r="r" b="b"/>
              <a:pathLst>
                <a:path w="4127" h="820" extrusionOk="0">
                  <a:moveTo>
                    <a:pt x="410" y="0"/>
                  </a:moveTo>
                  <a:cubicBezTo>
                    <a:pt x="158" y="0"/>
                    <a:pt x="0" y="189"/>
                    <a:pt x="0" y="410"/>
                  </a:cubicBezTo>
                  <a:cubicBezTo>
                    <a:pt x="0" y="630"/>
                    <a:pt x="189" y="819"/>
                    <a:pt x="410" y="819"/>
                  </a:cubicBezTo>
                  <a:lnTo>
                    <a:pt x="3718" y="819"/>
                  </a:lnTo>
                  <a:cubicBezTo>
                    <a:pt x="3938" y="819"/>
                    <a:pt x="4127" y="630"/>
                    <a:pt x="4127" y="410"/>
                  </a:cubicBezTo>
                  <a:cubicBezTo>
                    <a:pt x="4127" y="158"/>
                    <a:pt x="3938" y="0"/>
                    <a:pt x="3718" y="0"/>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2" name="Conector recto 21">
            <a:extLst>
              <a:ext uri="{FF2B5EF4-FFF2-40B4-BE49-F238E27FC236}">
                <a16:creationId xmlns:a16="http://schemas.microsoft.com/office/drawing/2014/main" id="{FAB97191-6EE7-7F48-8171-7453D5C8D8AE}"/>
              </a:ext>
            </a:extLst>
          </p:cNvPr>
          <p:cNvCxnSpPr>
            <a:cxnSpLocks/>
          </p:cNvCxnSpPr>
          <p:nvPr/>
        </p:nvCxnSpPr>
        <p:spPr>
          <a:xfrm>
            <a:off x="1138929" y="-90791"/>
            <a:ext cx="0" cy="726331"/>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C9C4934D-8C26-CC48-B5C1-8DD6D2B7E120}"/>
              </a:ext>
            </a:extLst>
          </p:cNvPr>
          <p:cNvCxnSpPr>
            <a:cxnSpLocks/>
          </p:cNvCxnSpPr>
          <p:nvPr/>
        </p:nvCxnSpPr>
        <p:spPr>
          <a:xfrm flipH="1">
            <a:off x="-149157" y="1234978"/>
            <a:ext cx="590144" cy="0"/>
          </a:xfrm>
          <a:prstGeom prst="line">
            <a:avLst/>
          </a:prstGeom>
          <a:ln w="12700">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6" name="Imagen 25" descr="Una foto de un grupo de personas posando para una foto&#10;&#10;Descripción generada automáticamente">
            <a:extLst>
              <a:ext uri="{FF2B5EF4-FFF2-40B4-BE49-F238E27FC236}">
                <a16:creationId xmlns:a16="http://schemas.microsoft.com/office/drawing/2014/main" id="{0B3461E5-F049-3442-9EA3-66F57C18B252}"/>
              </a:ext>
            </a:extLst>
          </p:cNvPr>
          <p:cNvPicPr>
            <a:picLocks noChangeAspect="1"/>
          </p:cNvPicPr>
          <p:nvPr/>
        </p:nvPicPr>
        <p:blipFill rotWithShape="1">
          <a:blip r:embed="rId4"/>
          <a:srcRect b="17144"/>
          <a:stretch/>
        </p:blipFill>
        <p:spPr>
          <a:xfrm>
            <a:off x="4614946" y="828656"/>
            <a:ext cx="4267824" cy="3248703"/>
          </a:xfrm>
          <a:prstGeom prst="rect">
            <a:avLst/>
          </a:prstGeom>
        </p:spPr>
      </p:pic>
    </p:spTree>
    <p:extLst>
      <p:ext uri="{BB962C8B-B14F-4D97-AF65-F5344CB8AC3E}">
        <p14:creationId xmlns:p14="http://schemas.microsoft.com/office/powerpoint/2010/main" val="313139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bd02f38370_0_355"/>
          <p:cNvSpPr txBox="1"/>
          <p:nvPr/>
        </p:nvSpPr>
        <p:spPr>
          <a:xfrm>
            <a:off x="2238475" y="715456"/>
            <a:ext cx="4419300" cy="773100"/>
          </a:xfrm>
          <a:prstGeom prst="rect">
            <a:avLst/>
          </a:prstGeom>
          <a:noFill/>
          <a:ln>
            <a:noFill/>
          </a:ln>
          <a:effectLst>
            <a:outerShdw blurRad="57150" dist="19050" dir="5400000" algn="b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400"/>
              <a:buFont typeface="Arial"/>
              <a:buNone/>
            </a:pPr>
            <a:r>
              <a:rPr lang="en" sz="8700" b="1" i="0" u="none" strike="noStrike" cap="none">
                <a:solidFill>
                  <a:srgbClr val="005091"/>
                </a:solidFill>
                <a:latin typeface="Calibri"/>
                <a:ea typeface="Calibri"/>
                <a:cs typeface="Calibri"/>
                <a:sym typeface="Calibri"/>
              </a:rPr>
              <a:t>¡Gracias!</a:t>
            </a:r>
            <a:endParaRPr sz="8700" b="1" i="0" u="none" strike="noStrike" cap="none">
              <a:solidFill>
                <a:srgbClr val="005091"/>
              </a:solidFill>
              <a:latin typeface="Calibri"/>
              <a:ea typeface="Calibri"/>
              <a:cs typeface="Calibri"/>
              <a:sym typeface="Calibri"/>
            </a:endParaRPr>
          </a:p>
        </p:txBody>
      </p:sp>
      <p:pic>
        <p:nvPicPr>
          <p:cNvPr id="804" name="Google Shape;804;gbd02f38370_0_3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81099" y="4039750"/>
            <a:ext cx="6676550" cy="1056725"/>
          </a:xfrm>
          <a:prstGeom prst="rect">
            <a:avLst/>
          </a:prstGeom>
          <a:noFill/>
          <a:ln>
            <a:noFill/>
          </a:ln>
        </p:spPr>
      </p:pic>
      <p:pic>
        <p:nvPicPr>
          <p:cNvPr id="805" name="Google Shape;805;gbd02f38370_0_3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56325" y="2647450"/>
            <a:ext cx="6629400" cy="1333649"/>
          </a:xfrm>
          <a:prstGeom prst="rect">
            <a:avLst/>
          </a:prstGeom>
          <a:noFill/>
          <a:ln>
            <a:noFill/>
          </a:ln>
        </p:spPr>
      </p:pic>
      <p:grpSp>
        <p:nvGrpSpPr>
          <p:cNvPr id="806" name="Google Shape;806;gbd02f38370_0_355"/>
          <p:cNvGrpSpPr/>
          <p:nvPr/>
        </p:nvGrpSpPr>
        <p:grpSpPr>
          <a:xfrm>
            <a:off x="0" y="3923336"/>
            <a:ext cx="9144112" cy="57691"/>
            <a:chOff x="0" y="2996952"/>
            <a:chExt cx="7380236" cy="76200"/>
          </a:xfrm>
        </p:grpSpPr>
        <p:sp>
          <p:nvSpPr>
            <p:cNvPr id="807" name="Google Shape;807;gbd02f38370_0_355"/>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8" name="Google Shape;808;gbd02f38370_0_355"/>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9" name="Google Shape;809;gbd02f38370_0_355"/>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0" name="Google Shape;810;gbd02f38370_0_355"/>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811" name="Google Shape;811;gbd02f38370_0_3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74750" y="2049526"/>
            <a:ext cx="2413175" cy="22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Imagen 2" descr="Mujer sentada en un restaurante&#10;&#10;Descripción generada automáticamente">
            <a:extLst>
              <a:ext uri="{FF2B5EF4-FFF2-40B4-BE49-F238E27FC236}">
                <a16:creationId xmlns:a16="http://schemas.microsoft.com/office/drawing/2014/main" id="{07359177-BB30-7741-B65E-FD0D8C1093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244" name="Google Shape;244;gb5ce0ff2a4_0_91"/>
          <p:cNvSpPr/>
          <p:nvPr/>
        </p:nvSpPr>
        <p:spPr>
          <a:xfrm>
            <a:off x="0" y="3265714"/>
            <a:ext cx="4263242" cy="1036178"/>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5" name="Google Shape;245;gb5ce0ff2a4_0_91"/>
          <p:cNvSpPr txBox="1">
            <a:spLocks noGrp="1"/>
          </p:cNvSpPr>
          <p:nvPr>
            <p:ph type="title"/>
          </p:nvPr>
        </p:nvSpPr>
        <p:spPr>
          <a:xfrm>
            <a:off x="90625" y="4426518"/>
            <a:ext cx="4362622" cy="552300"/>
          </a:xfrm>
          <a:prstGeom prst="rect">
            <a:avLst/>
          </a:prstGeom>
          <a:noFill/>
          <a:ln>
            <a:noFill/>
          </a:ln>
        </p:spPr>
        <p:txBody>
          <a:bodyPr spcFirstLastPara="1" wrap="square" lIns="91425" tIns="91425" rIns="91425" bIns="91425" anchor="b" anchorCtr="0">
            <a:noAutofit/>
          </a:bodyPr>
          <a:lstStyle/>
          <a:p>
            <a:pPr algn="l">
              <a:buClr>
                <a:srgbClr val="3F3F3F"/>
              </a:buClr>
              <a:buSzPts val="4400"/>
            </a:pPr>
            <a:r>
              <a:rPr lang="es-ES" sz="2800" b="1" dirty="0">
                <a:solidFill>
                  <a:srgbClr val="3F3F3F"/>
                </a:solidFill>
              </a:rPr>
              <a:t>1.Grandes cambios para el FNG con la pandemia</a:t>
            </a:r>
            <a:br>
              <a:rPr lang="es-ES" sz="2800" b="1" dirty="0">
                <a:solidFill>
                  <a:srgbClr val="3F3F3F"/>
                </a:solidFill>
              </a:rPr>
            </a:br>
            <a:endParaRPr b="1" dirty="0">
              <a:solidFill>
                <a:srgbClr val="3F3F3F"/>
              </a:solidFill>
            </a:endParaRPr>
          </a:p>
        </p:txBody>
      </p:sp>
      <p:grpSp>
        <p:nvGrpSpPr>
          <p:cNvPr id="246" name="Google Shape;246;gb5ce0ff2a4_0_91"/>
          <p:cNvGrpSpPr/>
          <p:nvPr/>
        </p:nvGrpSpPr>
        <p:grpSpPr>
          <a:xfrm>
            <a:off x="0" y="5103443"/>
            <a:ext cx="9144112" cy="57691"/>
            <a:chOff x="0" y="2996952"/>
            <a:chExt cx="7380236" cy="76200"/>
          </a:xfrm>
        </p:grpSpPr>
        <p:sp>
          <p:nvSpPr>
            <p:cNvPr id="247" name="Google Shape;247;gb5ce0ff2a4_0_91"/>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gb5ce0ff2a4_0_91"/>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b5ce0ff2a4_0_91"/>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b5ce0ff2a4_0_91"/>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51" name="Google Shape;251;gb5ce0ff2a4_0_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51277"/>
            <a:ext cx="1839975" cy="2092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26" name="Rectángulo 25">
            <a:extLst>
              <a:ext uri="{FF2B5EF4-FFF2-40B4-BE49-F238E27FC236}">
                <a16:creationId xmlns:a16="http://schemas.microsoft.com/office/drawing/2014/main" id="{0731F4DF-9F25-794D-8595-709952C5B9EA}"/>
              </a:ext>
            </a:extLst>
          </p:cNvPr>
          <p:cNvSpPr/>
          <p:nvPr/>
        </p:nvSpPr>
        <p:spPr>
          <a:xfrm>
            <a:off x="411154" y="1610527"/>
            <a:ext cx="8257355" cy="28405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Google Shape;256;gafed16ec27_0_576">
            <a:extLst>
              <a:ext uri="{FF2B5EF4-FFF2-40B4-BE49-F238E27FC236}">
                <a16:creationId xmlns:a16="http://schemas.microsoft.com/office/drawing/2014/main" id="{003DA7CF-D1D9-F943-8EC1-B0CF611CF171}"/>
              </a:ext>
            </a:extLst>
          </p:cNvPr>
          <p:cNvSpPr/>
          <p:nvPr/>
        </p:nvSpPr>
        <p:spPr>
          <a:xfrm>
            <a:off x="75" y="33777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2" name="Rectángulo 1">
            <a:extLst>
              <a:ext uri="{FF2B5EF4-FFF2-40B4-BE49-F238E27FC236}">
                <a16:creationId xmlns:a16="http://schemas.microsoft.com/office/drawing/2014/main" id="{0616BDCB-A698-4551-9651-8F680565B2A0}"/>
              </a:ext>
            </a:extLst>
          </p:cNvPr>
          <p:cNvSpPr/>
          <p:nvPr/>
        </p:nvSpPr>
        <p:spPr>
          <a:xfrm>
            <a:off x="-75" y="202735"/>
            <a:ext cx="9144000" cy="625428"/>
          </a:xfrm>
          <a:prstGeom prst="rect">
            <a:avLst/>
          </a:prstGeom>
        </p:spPr>
        <p:txBody>
          <a:bodyPr wrap="square">
            <a:spAutoFit/>
          </a:bodyPr>
          <a:lstStyle/>
          <a:p>
            <a:pPr marL="152400" lvl="0" algn="ctr">
              <a:lnSpc>
                <a:spcPct val="115000"/>
              </a:lnSpc>
              <a:buClr>
                <a:schemeClr val="dk1"/>
              </a:buClr>
              <a:buSzPts val="1200"/>
            </a:pPr>
            <a:r>
              <a:rPr lang="es-ES" sz="3200" b="1" dirty="0">
                <a:solidFill>
                  <a:srgbClr val="FFFFFF"/>
                </a:solidFill>
                <a:latin typeface="Calibri"/>
                <a:cs typeface="Calibri"/>
              </a:rPr>
              <a:t>Grandes cambios para el FNG con la pandemia</a:t>
            </a:r>
          </a:p>
        </p:txBody>
      </p:sp>
      <p:sp>
        <p:nvSpPr>
          <p:cNvPr id="12" name="Rectángulo 11">
            <a:extLst>
              <a:ext uri="{FF2B5EF4-FFF2-40B4-BE49-F238E27FC236}">
                <a16:creationId xmlns:a16="http://schemas.microsoft.com/office/drawing/2014/main" id="{EA1E55CC-F256-4923-9772-895446D33D44}"/>
              </a:ext>
            </a:extLst>
          </p:cNvPr>
          <p:cNvSpPr/>
          <p:nvPr/>
        </p:nvSpPr>
        <p:spPr>
          <a:xfrm>
            <a:off x="2982205" y="1624149"/>
            <a:ext cx="2650908" cy="3000886"/>
          </a:xfrm>
          <a:prstGeom prst="rect">
            <a:avLst/>
          </a:prstGeom>
        </p:spPr>
        <p:txBody>
          <a:bodyPr wrap="square">
            <a:spAutoFit/>
          </a:bodyPr>
          <a:lstStyle/>
          <a:p>
            <a:pPr marL="152400" lvl="0">
              <a:lnSpc>
                <a:spcPct val="115000"/>
              </a:lnSpc>
              <a:buClr>
                <a:schemeClr val="dk1"/>
              </a:buClr>
              <a:buSzPts val="1200"/>
            </a:pPr>
            <a:endParaRPr lang="es-ES" sz="1100" dirty="0">
              <a:solidFill>
                <a:srgbClr val="3F3F3F"/>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Corregir problemas de acceso</a:t>
            </a:r>
          </a:p>
          <a:p>
            <a:pPr marL="152400" lvl="0">
              <a:lnSpc>
                <a:spcPct val="115000"/>
              </a:lnSpc>
              <a:buClr>
                <a:schemeClr val="dk1"/>
              </a:buClr>
              <a:buSzPts val="1200"/>
            </a:pPr>
            <a:endParaRPr lang="es-ES" sz="1100" b="1" dirty="0">
              <a:solidFill>
                <a:srgbClr val="3F3F3F"/>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50%</a:t>
            </a:r>
          </a:p>
          <a:p>
            <a:pPr marL="152400" lvl="0">
              <a:lnSpc>
                <a:spcPct val="115000"/>
              </a:lnSpc>
              <a:buClr>
                <a:schemeClr val="dk1"/>
              </a:buClr>
              <a:buSzPts val="1200"/>
            </a:pPr>
            <a:endParaRPr lang="es-ES" sz="1100" dirty="0">
              <a:solidFill>
                <a:srgbClr val="3F3F3F"/>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A precios de mercado</a:t>
            </a:r>
          </a:p>
          <a:p>
            <a:pPr marL="152400" lvl="0">
              <a:lnSpc>
                <a:spcPct val="115000"/>
              </a:lnSpc>
              <a:buClr>
                <a:schemeClr val="dk1"/>
              </a:buClr>
              <a:buSzPts val="1200"/>
            </a:pPr>
            <a:endParaRPr lang="es-ES" sz="1100" b="1" dirty="0">
              <a:solidFill>
                <a:srgbClr val="3F3F3F"/>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MiPymes </a:t>
            </a:r>
          </a:p>
          <a:p>
            <a:pPr marL="152400" lvl="0">
              <a:lnSpc>
                <a:spcPct val="115000"/>
              </a:lnSpc>
              <a:buClr>
                <a:schemeClr val="dk1"/>
              </a:buClr>
              <a:buSzPts val="1200"/>
            </a:pPr>
            <a:endParaRPr lang="es-ES" sz="1100" dirty="0">
              <a:solidFill>
                <a:srgbClr val="3F3F3F"/>
              </a:solidFill>
              <a:latin typeface="Calibri"/>
              <a:cs typeface="Calibri"/>
            </a:endParaRPr>
          </a:p>
          <a:p>
            <a:pPr marL="152400" lvl="0">
              <a:lnSpc>
                <a:spcPct val="115000"/>
              </a:lnSpc>
              <a:buClr>
                <a:schemeClr val="dk1"/>
              </a:buClr>
              <a:buSzPts val="1200"/>
            </a:pPr>
            <a:endParaRPr lang="es-ES" sz="1100" dirty="0">
              <a:solidFill>
                <a:srgbClr val="3F3F3F"/>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Intermediado</a:t>
            </a:r>
          </a:p>
          <a:p>
            <a:pPr marL="152400" lvl="0">
              <a:lnSpc>
                <a:spcPct val="115000"/>
              </a:lnSpc>
              <a:buClr>
                <a:schemeClr val="dk1"/>
              </a:buClr>
              <a:buSzPts val="1200"/>
            </a:pPr>
            <a:br>
              <a:rPr lang="es-ES" sz="1100" dirty="0">
                <a:solidFill>
                  <a:srgbClr val="3F3F3F"/>
                </a:solidFill>
                <a:latin typeface="Calibri"/>
                <a:cs typeface="Calibri"/>
              </a:rPr>
            </a:br>
            <a:br>
              <a:rPr lang="es-ES" sz="1100" b="1" dirty="0">
                <a:solidFill>
                  <a:srgbClr val="3F3F3F"/>
                </a:solidFill>
                <a:latin typeface="Calibri"/>
                <a:cs typeface="Calibri"/>
              </a:rPr>
            </a:br>
            <a:r>
              <a:rPr lang="es-ES" sz="1100" dirty="0">
                <a:solidFill>
                  <a:srgbClr val="3F3F3F"/>
                </a:solidFill>
                <a:latin typeface="Calibri"/>
                <a:cs typeface="Calibri"/>
              </a:rPr>
              <a:t>$0,4 billones</a:t>
            </a:r>
          </a:p>
          <a:p>
            <a:pPr marL="152400" lvl="0">
              <a:lnSpc>
                <a:spcPct val="115000"/>
              </a:lnSpc>
              <a:buClr>
                <a:schemeClr val="dk1"/>
              </a:buClr>
              <a:buSzPts val="1200"/>
            </a:pPr>
            <a:endParaRPr lang="es-ES" sz="1100" dirty="0">
              <a:solidFill>
                <a:srgbClr val="3F3F3F"/>
              </a:solidFill>
              <a:latin typeface="Calibri"/>
              <a:cs typeface="Calibri"/>
            </a:endParaRPr>
          </a:p>
        </p:txBody>
      </p:sp>
      <p:sp>
        <p:nvSpPr>
          <p:cNvPr id="14" name="Rectángulo 13">
            <a:extLst>
              <a:ext uri="{FF2B5EF4-FFF2-40B4-BE49-F238E27FC236}">
                <a16:creationId xmlns:a16="http://schemas.microsoft.com/office/drawing/2014/main" id="{26BC1389-31D8-43DB-8302-F4C080A7F9F2}"/>
              </a:ext>
            </a:extLst>
          </p:cNvPr>
          <p:cNvSpPr/>
          <p:nvPr/>
        </p:nvSpPr>
        <p:spPr>
          <a:xfrm>
            <a:off x="5458904" y="1412506"/>
            <a:ext cx="3273942" cy="3774495"/>
          </a:xfrm>
          <a:prstGeom prst="rect">
            <a:avLst/>
          </a:prstGeom>
        </p:spPr>
        <p:txBody>
          <a:bodyPr wrap="square">
            <a:spAutoFit/>
          </a:bodyPr>
          <a:lstStyle/>
          <a:p>
            <a:pPr marL="152400">
              <a:lnSpc>
                <a:spcPct val="115000"/>
              </a:lnSpc>
              <a:buClr>
                <a:schemeClr val="dk1"/>
              </a:buClr>
              <a:buSzPts val="1200"/>
            </a:pPr>
            <a:endParaRPr lang="es-ES" sz="1100" b="1" dirty="0">
              <a:solidFill>
                <a:srgbClr val="00B0F0"/>
              </a:solidFill>
              <a:latin typeface="Calibri"/>
              <a:cs typeface="Calibri"/>
            </a:endParaRPr>
          </a:p>
          <a:p>
            <a:pPr marL="152400">
              <a:lnSpc>
                <a:spcPct val="115000"/>
              </a:lnSpc>
              <a:buClr>
                <a:schemeClr val="dk1"/>
              </a:buClr>
              <a:buSzPts val="1200"/>
            </a:pPr>
            <a:endParaRPr lang="es-ES" sz="1100" b="1" dirty="0">
              <a:solidFill>
                <a:srgbClr val="00B0F0"/>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Corregir problemas de acceso + Rol </a:t>
            </a:r>
            <a:r>
              <a:rPr lang="es-ES" sz="1100" dirty="0" err="1">
                <a:solidFill>
                  <a:srgbClr val="3F3F3F"/>
                </a:solidFill>
                <a:latin typeface="Calibri"/>
                <a:cs typeface="Calibri"/>
              </a:rPr>
              <a:t>contracíclico</a:t>
            </a:r>
            <a:endParaRPr lang="es-ES" sz="1100" dirty="0">
              <a:solidFill>
                <a:srgbClr val="3F3F3F"/>
              </a:solidFill>
              <a:latin typeface="Calibri"/>
              <a:cs typeface="Calibri"/>
            </a:endParaRPr>
          </a:p>
          <a:p>
            <a:pPr marL="152400">
              <a:lnSpc>
                <a:spcPct val="115000"/>
              </a:lnSpc>
              <a:buClr>
                <a:schemeClr val="dk1"/>
              </a:buClr>
              <a:buSzPts val="1200"/>
            </a:pPr>
            <a:endParaRPr lang="es-ES" sz="1100" b="1" dirty="0">
              <a:solidFill>
                <a:srgbClr val="3F3F3F"/>
              </a:solidFill>
              <a:latin typeface="Calibri"/>
              <a:cs typeface="Calibri"/>
            </a:endParaRPr>
          </a:p>
          <a:p>
            <a:pPr marL="152400">
              <a:lnSpc>
                <a:spcPct val="115000"/>
              </a:lnSpc>
              <a:buClr>
                <a:schemeClr val="dk1"/>
              </a:buClr>
              <a:buSzPts val="1200"/>
            </a:pPr>
            <a:r>
              <a:rPr lang="es-ES" sz="1100" dirty="0">
                <a:solidFill>
                  <a:srgbClr val="3F3F3F"/>
                </a:solidFill>
                <a:latin typeface="Calibri"/>
                <a:cs typeface="Calibri"/>
              </a:rPr>
              <a:t>80%</a:t>
            </a:r>
          </a:p>
          <a:p>
            <a:pPr marL="152400">
              <a:lnSpc>
                <a:spcPct val="115000"/>
              </a:lnSpc>
              <a:buClr>
                <a:schemeClr val="dk1"/>
              </a:buClr>
              <a:buSzPts val="1200"/>
            </a:pPr>
            <a:endParaRPr lang="es-ES" sz="1100" dirty="0">
              <a:solidFill>
                <a:srgbClr val="3F3F3F"/>
              </a:solidFill>
              <a:latin typeface="Calibri"/>
              <a:cs typeface="Calibri"/>
            </a:endParaRPr>
          </a:p>
          <a:p>
            <a:pPr marL="152400">
              <a:lnSpc>
                <a:spcPct val="115000"/>
              </a:lnSpc>
              <a:buClr>
                <a:schemeClr val="dk1"/>
              </a:buClr>
              <a:buSzPts val="1200"/>
            </a:pPr>
            <a:r>
              <a:rPr lang="es-ES" sz="1100" dirty="0">
                <a:solidFill>
                  <a:srgbClr val="3F3F3F"/>
                </a:solidFill>
                <a:latin typeface="Calibri"/>
                <a:cs typeface="Calibri"/>
                <a:sym typeface="Calibri"/>
              </a:rPr>
              <a:t>Subsidiada</a:t>
            </a:r>
          </a:p>
          <a:p>
            <a:pPr marL="152400">
              <a:lnSpc>
                <a:spcPct val="115000"/>
              </a:lnSpc>
              <a:buClr>
                <a:schemeClr val="dk1"/>
              </a:buClr>
              <a:buSzPts val="1200"/>
            </a:pPr>
            <a:endParaRPr lang="es-ES" sz="1100" dirty="0">
              <a:solidFill>
                <a:srgbClr val="3F3F3F"/>
              </a:solidFill>
              <a:latin typeface="Calibri"/>
              <a:cs typeface="Calibri"/>
              <a:sym typeface="Calibri"/>
            </a:endParaRPr>
          </a:p>
          <a:p>
            <a:pPr marL="152400">
              <a:lnSpc>
                <a:spcPct val="115000"/>
              </a:lnSpc>
              <a:buClr>
                <a:schemeClr val="dk1"/>
              </a:buClr>
              <a:buSzPts val="1200"/>
            </a:pPr>
            <a:r>
              <a:rPr lang="es-ES" sz="1100" dirty="0">
                <a:solidFill>
                  <a:srgbClr val="3F3F3F"/>
                </a:solidFill>
                <a:latin typeface="Calibri"/>
                <a:cs typeface="Calibri"/>
              </a:rPr>
              <a:t>Independientes + MiPymes + Gran empresa + Hogares</a:t>
            </a:r>
          </a:p>
          <a:p>
            <a:pPr marL="152400">
              <a:lnSpc>
                <a:spcPct val="115000"/>
              </a:lnSpc>
              <a:buClr>
                <a:schemeClr val="dk1"/>
              </a:buClr>
              <a:buSzPts val="1200"/>
            </a:pPr>
            <a:endParaRPr lang="es-ES" sz="1100" dirty="0">
              <a:solidFill>
                <a:srgbClr val="3F3F3F"/>
              </a:solidFill>
              <a:latin typeface="Calibri"/>
              <a:cs typeface="Calibri"/>
            </a:endParaRPr>
          </a:p>
          <a:p>
            <a:pPr marL="152400" lvl="0">
              <a:lnSpc>
                <a:spcPct val="115000"/>
              </a:lnSpc>
              <a:buClr>
                <a:schemeClr val="dk1"/>
              </a:buClr>
              <a:buSzPts val="1200"/>
            </a:pPr>
            <a:r>
              <a:rPr lang="es-ES" sz="1100" dirty="0">
                <a:solidFill>
                  <a:srgbClr val="3F3F3F"/>
                </a:solidFill>
                <a:latin typeface="Calibri"/>
                <a:cs typeface="Calibri"/>
              </a:rPr>
              <a:t>Intermediado + Mercado de Valores + crowdfunding</a:t>
            </a:r>
          </a:p>
          <a:p>
            <a:pPr marL="152400">
              <a:lnSpc>
                <a:spcPct val="115000"/>
              </a:lnSpc>
              <a:buClr>
                <a:schemeClr val="dk1"/>
              </a:buClr>
              <a:buSzPts val="1200"/>
            </a:pPr>
            <a:endParaRPr lang="es-ES" sz="1100" b="1" dirty="0">
              <a:solidFill>
                <a:srgbClr val="3F3F3F"/>
              </a:solidFill>
              <a:latin typeface="Calibri"/>
              <a:cs typeface="Calibri"/>
            </a:endParaRPr>
          </a:p>
          <a:p>
            <a:pPr marL="152400">
              <a:lnSpc>
                <a:spcPct val="115000"/>
              </a:lnSpc>
              <a:buClr>
                <a:schemeClr val="dk1"/>
              </a:buClr>
              <a:buSzPts val="1200"/>
            </a:pPr>
            <a:r>
              <a:rPr lang="es-ES" sz="1100" dirty="0">
                <a:solidFill>
                  <a:srgbClr val="3F3F3F"/>
                </a:solidFill>
                <a:latin typeface="Calibri"/>
                <a:cs typeface="Calibri"/>
              </a:rPr>
              <a:t>$2,7 billones</a:t>
            </a:r>
          </a:p>
          <a:p>
            <a:pPr marL="152400">
              <a:lnSpc>
                <a:spcPct val="115000"/>
              </a:lnSpc>
              <a:buClr>
                <a:schemeClr val="dk1"/>
              </a:buClr>
              <a:buSzPts val="1200"/>
            </a:pPr>
            <a:endParaRPr lang="es-ES" sz="1100" dirty="0">
              <a:solidFill>
                <a:srgbClr val="3F3F3F"/>
              </a:solidFill>
              <a:latin typeface="Calibri"/>
              <a:cs typeface="Calibri"/>
            </a:endParaRPr>
          </a:p>
          <a:p>
            <a:pPr marL="152400">
              <a:lnSpc>
                <a:spcPct val="115000"/>
              </a:lnSpc>
              <a:buClr>
                <a:schemeClr val="dk1"/>
              </a:buClr>
              <a:buSzPts val="1200"/>
            </a:pPr>
            <a:endParaRPr lang="es-ES" sz="1100" dirty="0">
              <a:solidFill>
                <a:srgbClr val="3F3F3F"/>
              </a:solidFill>
              <a:latin typeface="Calibri"/>
              <a:cs typeface="Calibri"/>
              <a:sym typeface="Calibri"/>
            </a:endParaRPr>
          </a:p>
          <a:p>
            <a:pPr marL="152400">
              <a:lnSpc>
                <a:spcPct val="115000"/>
              </a:lnSpc>
              <a:buClr>
                <a:schemeClr val="dk1"/>
              </a:buClr>
              <a:buSzPts val="1200"/>
            </a:pPr>
            <a:endParaRPr lang="es-ES" sz="1100" dirty="0">
              <a:solidFill>
                <a:srgbClr val="3F3F3F"/>
              </a:solidFill>
              <a:latin typeface="Calibri"/>
              <a:cs typeface="Calibri"/>
            </a:endParaRPr>
          </a:p>
          <a:p>
            <a:pPr marL="152400">
              <a:lnSpc>
                <a:spcPct val="115000"/>
              </a:lnSpc>
              <a:buClr>
                <a:schemeClr val="dk1"/>
              </a:buClr>
              <a:buSzPts val="1200"/>
            </a:pPr>
            <a:endParaRPr lang="es-ES" sz="1100" dirty="0">
              <a:solidFill>
                <a:schemeClr val="dk1"/>
              </a:solidFill>
            </a:endParaRPr>
          </a:p>
        </p:txBody>
      </p:sp>
      <p:grpSp>
        <p:nvGrpSpPr>
          <p:cNvPr id="6" name="Google Shape;257;gafed16ec27_0_576">
            <a:extLst>
              <a:ext uri="{FF2B5EF4-FFF2-40B4-BE49-F238E27FC236}">
                <a16:creationId xmlns:a16="http://schemas.microsoft.com/office/drawing/2014/main" id="{A9039D02-5812-1B4A-90CB-3DFC3CEE6A6B}"/>
              </a:ext>
            </a:extLst>
          </p:cNvPr>
          <p:cNvGrpSpPr/>
          <p:nvPr/>
        </p:nvGrpSpPr>
        <p:grpSpPr>
          <a:xfrm>
            <a:off x="0" y="5103441"/>
            <a:ext cx="9144112" cy="57691"/>
            <a:chOff x="0" y="2996952"/>
            <a:chExt cx="7380236" cy="76200"/>
          </a:xfrm>
        </p:grpSpPr>
        <p:sp>
          <p:nvSpPr>
            <p:cNvPr id="7" name="Google Shape;258;gafed16ec27_0_576">
              <a:extLst>
                <a:ext uri="{FF2B5EF4-FFF2-40B4-BE49-F238E27FC236}">
                  <a16:creationId xmlns:a16="http://schemas.microsoft.com/office/drawing/2014/main" id="{786E91EC-6EB0-2F45-88F6-F5C707DBABC4}"/>
                </a:ext>
              </a:extLst>
            </p:cNvPr>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259;gafed16ec27_0_576">
              <a:extLst>
                <a:ext uri="{FF2B5EF4-FFF2-40B4-BE49-F238E27FC236}">
                  <a16:creationId xmlns:a16="http://schemas.microsoft.com/office/drawing/2014/main" id="{7E7B9F37-03C7-4C4C-81F0-6CBFB85A2C19}"/>
                </a:ext>
              </a:extLst>
            </p:cNvPr>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260;gafed16ec27_0_576">
              <a:extLst>
                <a:ext uri="{FF2B5EF4-FFF2-40B4-BE49-F238E27FC236}">
                  <a16:creationId xmlns:a16="http://schemas.microsoft.com/office/drawing/2014/main" id="{DCC3865F-CC85-2C47-BEAC-9003B52F7809}"/>
                </a:ext>
              </a:extLst>
            </p:cNvPr>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261;gafed16ec27_0_576">
              <a:extLst>
                <a:ext uri="{FF2B5EF4-FFF2-40B4-BE49-F238E27FC236}">
                  <a16:creationId xmlns:a16="http://schemas.microsoft.com/office/drawing/2014/main" id="{F2D77946-02C3-5B47-8538-912AD132E54F}"/>
                </a:ext>
              </a:extLst>
            </p:cNvPr>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5" name="Google Shape;997;p25">
            <a:extLst>
              <a:ext uri="{FF2B5EF4-FFF2-40B4-BE49-F238E27FC236}">
                <a16:creationId xmlns:a16="http://schemas.microsoft.com/office/drawing/2014/main" id="{0502FA51-1966-4142-B118-6931DA657721}"/>
              </a:ext>
            </a:extLst>
          </p:cNvPr>
          <p:cNvGrpSpPr/>
          <p:nvPr/>
        </p:nvGrpSpPr>
        <p:grpSpPr>
          <a:xfrm>
            <a:off x="3371661" y="995050"/>
            <a:ext cx="513166" cy="481459"/>
            <a:chOff x="5049750" y="832600"/>
            <a:chExt cx="505100" cy="483100"/>
          </a:xfrm>
          <a:solidFill>
            <a:srgbClr val="00B0F0"/>
          </a:solidFill>
        </p:grpSpPr>
        <p:sp>
          <p:nvSpPr>
            <p:cNvPr id="16" name="Google Shape;998;p25">
              <a:extLst>
                <a:ext uri="{FF2B5EF4-FFF2-40B4-BE49-F238E27FC236}">
                  <a16:creationId xmlns:a16="http://schemas.microsoft.com/office/drawing/2014/main" id="{0A095527-930E-5546-8816-316EB8078BF2}"/>
                </a:ext>
              </a:extLst>
            </p:cNvPr>
            <p:cNvSpPr/>
            <p:nvPr/>
          </p:nvSpPr>
          <p:spPr>
            <a:xfrm>
              <a:off x="5049750" y="832600"/>
              <a:ext cx="505100" cy="483100"/>
            </a:xfrm>
            <a:custGeom>
              <a:avLst/>
              <a:gdLst/>
              <a:ahLst/>
              <a:cxnLst/>
              <a:rect l="l" t="t" r="r" b="b"/>
              <a:pathLst>
                <a:path w="20204" h="19324" extrusionOk="0">
                  <a:moveTo>
                    <a:pt x="12136" y="1129"/>
                  </a:moveTo>
                  <a:cubicBezTo>
                    <a:pt x="13730" y="1129"/>
                    <a:pt x="15325" y="1737"/>
                    <a:pt x="16538" y="2952"/>
                  </a:cubicBezTo>
                  <a:cubicBezTo>
                    <a:pt x="18969" y="5383"/>
                    <a:pt x="18969" y="9323"/>
                    <a:pt x="16538" y="11757"/>
                  </a:cubicBezTo>
                  <a:cubicBezTo>
                    <a:pt x="15341" y="12950"/>
                    <a:pt x="13747" y="13579"/>
                    <a:pt x="12129" y="13579"/>
                  </a:cubicBezTo>
                  <a:cubicBezTo>
                    <a:pt x="11233" y="13579"/>
                    <a:pt x="10329" y="13386"/>
                    <a:pt x="9482" y="12989"/>
                  </a:cubicBezTo>
                  <a:cubicBezTo>
                    <a:pt x="9461" y="12980"/>
                    <a:pt x="9440" y="12968"/>
                    <a:pt x="9419" y="12959"/>
                  </a:cubicBezTo>
                  <a:cubicBezTo>
                    <a:pt x="8794" y="12657"/>
                    <a:pt x="8223" y="12249"/>
                    <a:pt x="7734" y="11757"/>
                  </a:cubicBezTo>
                  <a:cubicBezTo>
                    <a:pt x="5306" y="9329"/>
                    <a:pt x="5306" y="5380"/>
                    <a:pt x="7734" y="2952"/>
                  </a:cubicBezTo>
                  <a:cubicBezTo>
                    <a:pt x="8948" y="1737"/>
                    <a:pt x="10542" y="1129"/>
                    <a:pt x="12136" y="1129"/>
                  </a:cubicBezTo>
                  <a:close/>
                  <a:moveTo>
                    <a:pt x="5871" y="11216"/>
                  </a:moveTo>
                  <a:cubicBezTo>
                    <a:pt x="6475" y="12195"/>
                    <a:pt x="7296" y="13016"/>
                    <a:pt x="8271" y="13620"/>
                  </a:cubicBezTo>
                  <a:lnTo>
                    <a:pt x="7734" y="14160"/>
                  </a:lnTo>
                  <a:cubicBezTo>
                    <a:pt x="7622" y="14271"/>
                    <a:pt x="7477" y="14326"/>
                    <a:pt x="7332" y="14326"/>
                  </a:cubicBezTo>
                  <a:cubicBezTo>
                    <a:pt x="7188" y="14326"/>
                    <a:pt x="7044" y="14271"/>
                    <a:pt x="6934" y="14160"/>
                  </a:cubicBezTo>
                  <a:lnTo>
                    <a:pt x="5330" y="12557"/>
                  </a:lnTo>
                  <a:cubicBezTo>
                    <a:pt x="5110" y="12337"/>
                    <a:pt x="5110" y="11977"/>
                    <a:pt x="5330" y="11757"/>
                  </a:cubicBezTo>
                  <a:lnTo>
                    <a:pt x="5871" y="11216"/>
                  </a:lnTo>
                  <a:close/>
                  <a:moveTo>
                    <a:pt x="4932" y="13762"/>
                  </a:moveTo>
                  <a:lnTo>
                    <a:pt x="5732" y="14562"/>
                  </a:lnTo>
                  <a:lnTo>
                    <a:pt x="4932" y="15362"/>
                  </a:lnTo>
                  <a:lnTo>
                    <a:pt x="4131" y="14562"/>
                  </a:lnTo>
                  <a:lnTo>
                    <a:pt x="4932" y="13762"/>
                  </a:lnTo>
                  <a:close/>
                  <a:moveTo>
                    <a:pt x="3328" y="15362"/>
                  </a:moveTo>
                  <a:lnTo>
                    <a:pt x="4128" y="16162"/>
                  </a:lnTo>
                  <a:lnTo>
                    <a:pt x="2268" y="18025"/>
                  </a:lnTo>
                  <a:cubicBezTo>
                    <a:pt x="2157" y="18135"/>
                    <a:pt x="2013" y="18190"/>
                    <a:pt x="1868" y="18190"/>
                  </a:cubicBezTo>
                  <a:cubicBezTo>
                    <a:pt x="1723" y="18190"/>
                    <a:pt x="1577" y="18134"/>
                    <a:pt x="1465" y="18022"/>
                  </a:cubicBezTo>
                  <a:cubicBezTo>
                    <a:pt x="1245" y="17802"/>
                    <a:pt x="1245" y="17443"/>
                    <a:pt x="1465" y="17222"/>
                  </a:cubicBezTo>
                  <a:lnTo>
                    <a:pt x="3328" y="15362"/>
                  </a:lnTo>
                  <a:close/>
                  <a:moveTo>
                    <a:pt x="12135" y="1"/>
                  </a:moveTo>
                  <a:cubicBezTo>
                    <a:pt x="10250" y="1"/>
                    <a:pt x="8365" y="718"/>
                    <a:pt x="6931" y="2152"/>
                  </a:cubicBezTo>
                  <a:cubicBezTo>
                    <a:pt x="4769" y="4311"/>
                    <a:pt x="4237" y="7493"/>
                    <a:pt x="5330" y="10157"/>
                  </a:cubicBezTo>
                  <a:lnTo>
                    <a:pt x="4527" y="10957"/>
                  </a:lnTo>
                  <a:cubicBezTo>
                    <a:pt x="4020" y="11467"/>
                    <a:pt x="3887" y="12240"/>
                    <a:pt x="4198" y="12892"/>
                  </a:cubicBezTo>
                  <a:lnTo>
                    <a:pt x="665" y="16422"/>
                  </a:lnTo>
                  <a:cubicBezTo>
                    <a:pt x="1" y="17086"/>
                    <a:pt x="1" y="18161"/>
                    <a:pt x="665" y="18825"/>
                  </a:cubicBezTo>
                  <a:cubicBezTo>
                    <a:pt x="996" y="19158"/>
                    <a:pt x="1431" y="19324"/>
                    <a:pt x="1865" y="19324"/>
                  </a:cubicBezTo>
                  <a:cubicBezTo>
                    <a:pt x="2300" y="19324"/>
                    <a:pt x="2735" y="19158"/>
                    <a:pt x="3066" y="18825"/>
                  </a:cubicBezTo>
                  <a:lnTo>
                    <a:pt x="6598" y="15293"/>
                  </a:lnTo>
                  <a:cubicBezTo>
                    <a:pt x="6831" y="15403"/>
                    <a:pt x="7081" y="15457"/>
                    <a:pt x="7328" y="15457"/>
                  </a:cubicBezTo>
                  <a:cubicBezTo>
                    <a:pt x="7770" y="15457"/>
                    <a:pt x="8206" y="15286"/>
                    <a:pt x="8531" y="14961"/>
                  </a:cubicBezTo>
                  <a:lnTo>
                    <a:pt x="9331" y="14163"/>
                  </a:lnTo>
                  <a:cubicBezTo>
                    <a:pt x="10241" y="14538"/>
                    <a:pt x="11190" y="14717"/>
                    <a:pt x="12127" y="14717"/>
                  </a:cubicBezTo>
                  <a:cubicBezTo>
                    <a:pt x="14530" y="14717"/>
                    <a:pt x="16858" y="13537"/>
                    <a:pt x="18256" y="11437"/>
                  </a:cubicBezTo>
                  <a:cubicBezTo>
                    <a:pt x="20204" y="8520"/>
                    <a:pt x="19821" y="4631"/>
                    <a:pt x="17342" y="2152"/>
                  </a:cubicBezTo>
                  <a:cubicBezTo>
                    <a:pt x="15906" y="718"/>
                    <a:pt x="14020" y="1"/>
                    <a:pt x="12135"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7" name="Google Shape;999;p25">
              <a:extLst>
                <a:ext uri="{FF2B5EF4-FFF2-40B4-BE49-F238E27FC236}">
                  <a16:creationId xmlns:a16="http://schemas.microsoft.com/office/drawing/2014/main" id="{F11D8557-6B19-D14C-BDFB-EE8633E06532}"/>
                </a:ext>
              </a:extLst>
            </p:cNvPr>
            <p:cNvSpPr/>
            <p:nvPr/>
          </p:nvSpPr>
          <p:spPr>
            <a:xfrm>
              <a:off x="5216725" y="889175"/>
              <a:ext cx="276000" cy="254400"/>
            </a:xfrm>
            <a:custGeom>
              <a:avLst/>
              <a:gdLst/>
              <a:ahLst/>
              <a:cxnLst/>
              <a:rect l="l" t="t" r="r" b="b"/>
              <a:pathLst>
                <a:path w="11040" h="10176" extrusionOk="0">
                  <a:moveTo>
                    <a:pt x="5456" y="1133"/>
                  </a:moveTo>
                  <a:cubicBezTo>
                    <a:pt x="6487" y="1133"/>
                    <a:pt x="7500" y="1535"/>
                    <a:pt x="8259" y="2293"/>
                  </a:cubicBezTo>
                  <a:cubicBezTo>
                    <a:pt x="9802" y="3839"/>
                    <a:pt x="9802" y="6348"/>
                    <a:pt x="8259" y="7897"/>
                  </a:cubicBezTo>
                  <a:cubicBezTo>
                    <a:pt x="7501" y="8653"/>
                    <a:pt x="6489" y="9055"/>
                    <a:pt x="5460" y="9055"/>
                  </a:cubicBezTo>
                  <a:cubicBezTo>
                    <a:pt x="4948" y="9055"/>
                    <a:pt x="4433" y="8956"/>
                    <a:pt x="3941" y="8751"/>
                  </a:cubicBezTo>
                  <a:cubicBezTo>
                    <a:pt x="2462" y="8138"/>
                    <a:pt x="1499" y="6695"/>
                    <a:pt x="1499" y="5095"/>
                  </a:cubicBezTo>
                  <a:cubicBezTo>
                    <a:pt x="1499" y="3491"/>
                    <a:pt x="2462" y="2048"/>
                    <a:pt x="3941" y="1435"/>
                  </a:cubicBezTo>
                  <a:cubicBezTo>
                    <a:pt x="4431" y="1232"/>
                    <a:pt x="4946" y="1133"/>
                    <a:pt x="5456" y="1133"/>
                  </a:cubicBezTo>
                  <a:close/>
                  <a:moveTo>
                    <a:pt x="5468" y="1"/>
                  </a:moveTo>
                  <a:cubicBezTo>
                    <a:pt x="5465" y="1"/>
                    <a:pt x="5461" y="1"/>
                    <a:pt x="5457" y="1"/>
                  </a:cubicBezTo>
                  <a:cubicBezTo>
                    <a:pt x="3029" y="4"/>
                    <a:pt x="943" y="1719"/>
                    <a:pt x="472" y="4098"/>
                  </a:cubicBezTo>
                  <a:cubicBezTo>
                    <a:pt x="1" y="6481"/>
                    <a:pt x="1275" y="8860"/>
                    <a:pt x="3519" y="9787"/>
                  </a:cubicBezTo>
                  <a:cubicBezTo>
                    <a:pt x="4151" y="10049"/>
                    <a:pt x="4811" y="10175"/>
                    <a:pt x="5463" y="10175"/>
                  </a:cubicBezTo>
                  <a:cubicBezTo>
                    <a:pt x="7120" y="10175"/>
                    <a:pt x="8725" y="9362"/>
                    <a:pt x="9693" y="7912"/>
                  </a:cubicBezTo>
                  <a:cubicBezTo>
                    <a:pt x="11040" y="5895"/>
                    <a:pt x="10774" y="3207"/>
                    <a:pt x="9059" y="1492"/>
                  </a:cubicBezTo>
                  <a:cubicBezTo>
                    <a:pt x="8108" y="535"/>
                    <a:pt x="6814" y="1"/>
                    <a:pt x="5468"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grpSp>
        <p:nvGrpSpPr>
          <p:cNvPr id="18" name="Google Shape;1198;p25">
            <a:extLst>
              <a:ext uri="{FF2B5EF4-FFF2-40B4-BE49-F238E27FC236}">
                <a16:creationId xmlns:a16="http://schemas.microsoft.com/office/drawing/2014/main" id="{3BE060D0-565A-3742-B58D-E210339FC36C}"/>
              </a:ext>
            </a:extLst>
          </p:cNvPr>
          <p:cNvGrpSpPr/>
          <p:nvPr/>
        </p:nvGrpSpPr>
        <p:grpSpPr>
          <a:xfrm>
            <a:off x="6143621" y="960536"/>
            <a:ext cx="490838" cy="481482"/>
            <a:chOff x="1487200" y="4993750"/>
            <a:chExt cx="483125" cy="483125"/>
          </a:xfrm>
          <a:solidFill>
            <a:srgbClr val="00B0F0"/>
          </a:solidFill>
        </p:grpSpPr>
        <p:sp>
          <p:nvSpPr>
            <p:cNvPr id="19" name="Google Shape;1199;p25">
              <a:extLst>
                <a:ext uri="{FF2B5EF4-FFF2-40B4-BE49-F238E27FC236}">
                  <a16:creationId xmlns:a16="http://schemas.microsoft.com/office/drawing/2014/main" id="{DCAA1C9F-2EE0-F442-86A9-72DE8F85302F}"/>
                </a:ext>
              </a:extLst>
            </p:cNvPr>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0" name="Google Shape;1200;p25">
              <a:extLst>
                <a:ext uri="{FF2B5EF4-FFF2-40B4-BE49-F238E27FC236}">
                  <a16:creationId xmlns:a16="http://schemas.microsoft.com/office/drawing/2014/main" id="{7E632BAE-C1F9-D74D-B237-87A2C728E2A0}"/>
                </a:ext>
              </a:extLst>
            </p:cNvPr>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
        <p:nvSpPr>
          <p:cNvPr id="21" name="Rectángulo 20">
            <a:extLst>
              <a:ext uri="{FF2B5EF4-FFF2-40B4-BE49-F238E27FC236}">
                <a16:creationId xmlns:a16="http://schemas.microsoft.com/office/drawing/2014/main" id="{A1BBF8F2-4F91-0B45-A284-B340DB33B548}"/>
              </a:ext>
            </a:extLst>
          </p:cNvPr>
          <p:cNvSpPr/>
          <p:nvPr/>
        </p:nvSpPr>
        <p:spPr>
          <a:xfrm>
            <a:off x="6569031" y="1442018"/>
            <a:ext cx="1898391" cy="659796"/>
          </a:xfrm>
          <a:prstGeom prst="rect">
            <a:avLst/>
          </a:prstGeom>
        </p:spPr>
        <p:txBody>
          <a:bodyPr wrap="square">
            <a:spAutoFit/>
          </a:bodyPr>
          <a:lstStyle/>
          <a:p>
            <a:pPr marL="152400">
              <a:lnSpc>
                <a:spcPct val="115000"/>
              </a:lnSpc>
              <a:buClr>
                <a:schemeClr val="dk1"/>
              </a:buClr>
              <a:buSzPts val="1200"/>
            </a:pPr>
            <a:endParaRPr lang="es-ES" sz="1100" b="1" dirty="0">
              <a:solidFill>
                <a:srgbClr val="00B0F0"/>
              </a:solidFill>
              <a:latin typeface="Calibri"/>
              <a:cs typeface="Calibri"/>
            </a:endParaRPr>
          </a:p>
          <a:p>
            <a:pPr marL="152400">
              <a:lnSpc>
                <a:spcPct val="115000"/>
              </a:lnSpc>
              <a:buClr>
                <a:schemeClr val="dk1"/>
              </a:buClr>
              <a:buSzPts val="1200"/>
            </a:pPr>
            <a:endParaRPr lang="es-ES" sz="1100" dirty="0">
              <a:solidFill>
                <a:srgbClr val="3F3F3F"/>
              </a:solidFill>
              <a:latin typeface="Calibri"/>
              <a:cs typeface="Calibri"/>
            </a:endParaRPr>
          </a:p>
          <a:p>
            <a:pPr marL="152400">
              <a:lnSpc>
                <a:spcPct val="115000"/>
              </a:lnSpc>
              <a:buClr>
                <a:schemeClr val="dk1"/>
              </a:buClr>
              <a:buSzPts val="1200"/>
            </a:pPr>
            <a:endParaRPr lang="es-ES" sz="1100" dirty="0">
              <a:solidFill>
                <a:schemeClr val="dk1"/>
              </a:solidFill>
            </a:endParaRPr>
          </a:p>
        </p:txBody>
      </p:sp>
      <p:sp>
        <p:nvSpPr>
          <p:cNvPr id="3" name="Rectángulo 2">
            <a:extLst>
              <a:ext uri="{FF2B5EF4-FFF2-40B4-BE49-F238E27FC236}">
                <a16:creationId xmlns:a16="http://schemas.microsoft.com/office/drawing/2014/main" id="{50DB7414-1F8D-DE4A-ABC3-BE84A870A8EF}"/>
              </a:ext>
            </a:extLst>
          </p:cNvPr>
          <p:cNvSpPr/>
          <p:nvPr/>
        </p:nvSpPr>
        <p:spPr>
          <a:xfrm>
            <a:off x="6632452" y="939667"/>
            <a:ext cx="1093569" cy="523220"/>
          </a:xfrm>
          <a:prstGeom prst="rect">
            <a:avLst/>
          </a:prstGeom>
        </p:spPr>
        <p:txBody>
          <a:bodyPr wrap="none">
            <a:spAutoFit/>
          </a:bodyPr>
          <a:lstStyle/>
          <a:p>
            <a:r>
              <a:rPr lang="es-ES" sz="2800" b="1" dirty="0">
                <a:solidFill>
                  <a:srgbClr val="00B0F0"/>
                </a:solidFill>
                <a:latin typeface="Calibri"/>
                <a:cs typeface="Calibri"/>
              </a:rPr>
              <a:t>Ahora</a:t>
            </a:r>
            <a:endParaRPr lang="es-CO" sz="2800" dirty="0"/>
          </a:p>
        </p:txBody>
      </p:sp>
      <p:sp>
        <p:nvSpPr>
          <p:cNvPr id="22" name="Rectángulo 21">
            <a:extLst>
              <a:ext uri="{FF2B5EF4-FFF2-40B4-BE49-F238E27FC236}">
                <a16:creationId xmlns:a16="http://schemas.microsoft.com/office/drawing/2014/main" id="{E5B018AB-ADD1-524C-8575-29E2AD833117}"/>
              </a:ext>
            </a:extLst>
          </p:cNvPr>
          <p:cNvSpPr/>
          <p:nvPr/>
        </p:nvSpPr>
        <p:spPr>
          <a:xfrm>
            <a:off x="3863170" y="939667"/>
            <a:ext cx="1043876" cy="523220"/>
          </a:xfrm>
          <a:prstGeom prst="rect">
            <a:avLst/>
          </a:prstGeom>
        </p:spPr>
        <p:txBody>
          <a:bodyPr wrap="none">
            <a:spAutoFit/>
          </a:bodyPr>
          <a:lstStyle/>
          <a:p>
            <a:r>
              <a:rPr lang="es-ES" sz="2800" b="1" dirty="0">
                <a:solidFill>
                  <a:srgbClr val="00B0F0"/>
                </a:solidFill>
                <a:latin typeface="Calibri"/>
                <a:cs typeface="Calibri"/>
              </a:rPr>
              <a:t>Antes</a:t>
            </a:r>
            <a:endParaRPr lang="es-CO" sz="2800" dirty="0"/>
          </a:p>
        </p:txBody>
      </p:sp>
      <p:pic>
        <p:nvPicPr>
          <p:cNvPr id="27" name="Google Shape;674;p4" descr="Google Shape;633;gd349a6a23d_0_16">
            <a:extLst>
              <a:ext uri="{FF2B5EF4-FFF2-40B4-BE49-F238E27FC236}">
                <a16:creationId xmlns:a16="http://schemas.microsoft.com/office/drawing/2014/main" id="{DAD1EBF3-7092-EB42-964A-BF5A5056B7A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29124" y="4593573"/>
            <a:ext cx="848058" cy="422476"/>
          </a:xfrm>
          <a:prstGeom prst="rect">
            <a:avLst/>
          </a:prstGeom>
          <a:noFill/>
          <a:ln>
            <a:noFill/>
          </a:ln>
        </p:spPr>
      </p:pic>
      <p:sp>
        <p:nvSpPr>
          <p:cNvPr id="24" name="Rectángulo 23">
            <a:extLst>
              <a:ext uri="{FF2B5EF4-FFF2-40B4-BE49-F238E27FC236}">
                <a16:creationId xmlns:a16="http://schemas.microsoft.com/office/drawing/2014/main" id="{C706B961-116C-5B4B-9B37-2C7F8F60EB72}"/>
              </a:ext>
            </a:extLst>
          </p:cNvPr>
          <p:cNvSpPr/>
          <p:nvPr/>
        </p:nvSpPr>
        <p:spPr>
          <a:xfrm>
            <a:off x="508753" y="1581964"/>
            <a:ext cx="2650908" cy="3052952"/>
          </a:xfrm>
          <a:prstGeom prst="rect">
            <a:avLst/>
          </a:prstGeom>
        </p:spPr>
        <p:txBody>
          <a:bodyPr wrap="square">
            <a:spAutoFit/>
          </a:bodyPr>
          <a:lstStyle/>
          <a:p>
            <a:pPr marL="152400" lvl="0">
              <a:lnSpc>
                <a:spcPct val="115000"/>
              </a:lnSpc>
              <a:buClr>
                <a:schemeClr val="dk1"/>
              </a:buClr>
              <a:buSzPts val="1200"/>
            </a:pPr>
            <a:endParaRPr lang="es-ES" sz="1200" dirty="0">
              <a:solidFill>
                <a:srgbClr val="3F3F3F"/>
              </a:solidFill>
              <a:latin typeface="Calibri"/>
              <a:cs typeface="Calibri"/>
            </a:endParaRPr>
          </a:p>
          <a:p>
            <a:pPr marL="152400" lvl="0">
              <a:lnSpc>
                <a:spcPct val="115000"/>
              </a:lnSpc>
              <a:buClr>
                <a:schemeClr val="dk1"/>
              </a:buClr>
              <a:buSzPts val="1200"/>
            </a:pPr>
            <a:r>
              <a:rPr lang="es-ES" sz="1200" b="1" dirty="0">
                <a:solidFill>
                  <a:srgbClr val="3F3F3F"/>
                </a:solidFill>
                <a:latin typeface="Calibri"/>
                <a:cs typeface="Calibri"/>
              </a:rPr>
              <a:t>Rol de política pública: </a:t>
            </a:r>
          </a:p>
          <a:p>
            <a:pPr marL="152400" lvl="0">
              <a:lnSpc>
                <a:spcPct val="115000"/>
              </a:lnSpc>
              <a:buClr>
                <a:schemeClr val="dk1"/>
              </a:buClr>
              <a:buSzPts val="1200"/>
            </a:pPr>
            <a:endParaRPr lang="es-ES" sz="1200" b="1" dirty="0">
              <a:solidFill>
                <a:srgbClr val="3F3F3F"/>
              </a:solidFill>
              <a:latin typeface="Calibri"/>
              <a:cs typeface="Calibri"/>
            </a:endParaRPr>
          </a:p>
          <a:p>
            <a:pPr marL="152400" lvl="0">
              <a:lnSpc>
                <a:spcPct val="115000"/>
              </a:lnSpc>
              <a:buClr>
                <a:schemeClr val="dk1"/>
              </a:buClr>
              <a:buSzPts val="1200"/>
            </a:pPr>
            <a:r>
              <a:rPr lang="es-ES" sz="1200" b="1" dirty="0">
                <a:solidFill>
                  <a:srgbClr val="3F3F3F"/>
                </a:solidFill>
                <a:latin typeface="Calibri"/>
                <a:cs typeface="Calibri"/>
              </a:rPr>
              <a:t>Cobertura: </a:t>
            </a:r>
          </a:p>
          <a:p>
            <a:pPr marL="152400" lvl="0">
              <a:lnSpc>
                <a:spcPct val="115000"/>
              </a:lnSpc>
              <a:buClr>
                <a:schemeClr val="dk1"/>
              </a:buClr>
              <a:buSzPts val="1200"/>
            </a:pPr>
            <a:endParaRPr lang="es-ES" sz="1200" dirty="0">
              <a:solidFill>
                <a:srgbClr val="3F3F3F"/>
              </a:solidFill>
              <a:latin typeface="Calibri"/>
              <a:cs typeface="Calibri"/>
            </a:endParaRPr>
          </a:p>
          <a:p>
            <a:pPr marL="152400" lvl="0">
              <a:lnSpc>
                <a:spcPct val="115000"/>
              </a:lnSpc>
              <a:buClr>
                <a:schemeClr val="dk1"/>
              </a:buClr>
              <a:buSzPts val="1200"/>
            </a:pPr>
            <a:r>
              <a:rPr lang="es-ES" sz="1200" b="1" dirty="0">
                <a:solidFill>
                  <a:srgbClr val="3F3F3F"/>
                </a:solidFill>
                <a:latin typeface="Calibri"/>
                <a:cs typeface="Calibri"/>
              </a:rPr>
              <a:t>Comisión:</a:t>
            </a:r>
          </a:p>
          <a:p>
            <a:pPr marL="152400" lvl="0">
              <a:lnSpc>
                <a:spcPct val="115000"/>
              </a:lnSpc>
              <a:buClr>
                <a:schemeClr val="dk1"/>
              </a:buClr>
              <a:buSzPts val="1200"/>
            </a:pPr>
            <a:endParaRPr lang="es-ES" sz="1200" b="1" dirty="0">
              <a:solidFill>
                <a:srgbClr val="3F3F3F"/>
              </a:solidFill>
              <a:latin typeface="Calibri"/>
              <a:cs typeface="Calibri"/>
            </a:endParaRPr>
          </a:p>
          <a:p>
            <a:pPr marL="152400" lvl="0">
              <a:lnSpc>
                <a:spcPct val="115000"/>
              </a:lnSpc>
              <a:buClr>
                <a:schemeClr val="dk1"/>
              </a:buClr>
              <a:buSzPts val="1200"/>
            </a:pPr>
            <a:r>
              <a:rPr lang="es-ES" sz="1200" b="1" dirty="0">
                <a:solidFill>
                  <a:srgbClr val="3F3F3F"/>
                </a:solidFill>
                <a:latin typeface="Calibri"/>
                <a:cs typeface="Calibri"/>
              </a:rPr>
              <a:t>Beneficiarios: </a:t>
            </a:r>
          </a:p>
          <a:p>
            <a:pPr marL="152400" lvl="0">
              <a:lnSpc>
                <a:spcPct val="115000"/>
              </a:lnSpc>
              <a:buClr>
                <a:schemeClr val="dk1"/>
              </a:buClr>
              <a:buSzPts val="1200"/>
            </a:pPr>
            <a:endParaRPr lang="es-ES" sz="1200" dirty="0">
              <a:solidFill>
                <a:srgbClr val="3F3F3F"/>
              </a:solidFill>
              <a:latin typeface="Calibri"/>
              <a:cs typeface="Calibri"/>
            </a:endParaRPr>
          </a:p>
          <a:p>
            <a:pPr marL="152400">
              <a:lnSpc>
                <a:spcPct val="115000"/>
              </a:lnSpc>
              <a:buClr>
                <a:schemeClr val="dk1"/>
              </a:buClr>
              <a:buSzPts val="1200"/>
            </a:pPr>
            <a:r>
              <a:rPr lang="es-ES" sz="1200" b="1" dirty="0">
                <a:solidFill>
                  <a:srgbClr val="3F3F3F"/>
                </a:solidFill>
                <a:latin typeface="Calibri"/>
                <a:cs typeface="Calibri"/>
              </a:rPr>
              <a:t>Mercados:</a:t>
            </a:r>
          </a:p>
          <a:p>
            <a:pPr marL="152400" lvl="0">
              <a:lnSpc>
                <a:spcPct val="115000"/>
              </a:lnSpc>
              <a:buClr>
                <a:schemeClr val="dk1"/>
              </a:buClr>
              <a:buSzPts val="1200"/>
            </a:pPr>
            <a:br>
              <a:rPr lang="es-ES" sz="1200" dirty="0">
                <a:solidFill>
                  <a:srgbClr val="3F3F3F"/>
                </a:solidFill>
                <a:latin typeface="Calibri"/>
                <a:cs typeface="Calibri"/>
              </a:rPr>
            </a:br>
            <a:br>
              <a:rPr lang="es-ES" sz="1200" dirty="0">
                <a:solidFill>
                  <a:srgbClr val="3F3F3F"/>
                </a:solidFill>
                <a:latin typeface="Calibri"/>
                <a:cs typeface="Calibri"/>
              </a:rPr>
            </a:br>
            <a:r>
              <a:rPr lang="es-ES" sz="1200" b="1" dirty="0">
                <a:solidFill>
                  <a:srgbClr val="3F3F3F"/>
                </a:solidFill>
                <a:latin typeface="Calibri"/>
                <a:cs typeface="Calibri"/>
              </a:rPr>
              <a:t>Patrimonio Técnico: </a:t>
            </a:r>
          </a:p>
          <a:p>
            <a:pPr marL="152400" lvl="0">
              <a:lnSpc>
                <a:spcPct val="115000"/>
              </a:lnSpc>
              <a:buClr>
                <a:schemeClr val="dk1"/>
              </a:buClr>
              <a:buSzPts val="1200"/>
            </a:pPr>
            <a:endParaRPr lang="es-ES" sz="1200" dirty="0">
              <a:solidFill>
                <a:srgbClr val="3F3F3F"/>
              </a:solidFill>
              <a:latin typeface="Calibri"/>
              <a:cs typeface="Calibri"/>
            </a:endParaRPr>
          </a:p>
        </p:txBody>
      </p:sp>
      <p:cxnSp>
        <p:nvCxnSpPr>
          <p:cNvPr id="13" name="Google Shape;267;gafed16ec27_0_576">
            <a:extLst>
              <a:ext uri="{FF2B5EF4-FFF2-40B4-BE49-F238E27FC236}">
                <a16:creationId xmlns:a16="http://schemas.microsoft.com/office/drawing/2014/main" id="{D2B9A18D-17E1-EC4A-97A1-33CF2E8BAC53}"/>
              </a:ext>
            </a:extLst>
          </p:cNvPr>
          <p:cNvCxnSpPr>
            <a:cxnSpLocks/>
          </p:cNvCxnSpPr>
          <p:nvPr/>
        </p:nvCxnSpPr>
        <p:spPr>
          <a:xfrm>
            <a:off x="5382419" y="987088"/>
            <a:ext cx="0" cy="3677673"/>
          </a:xfrm>
          <a:prstGeom prst="straightConnector1">
            <a:avLst/>
          </a:prstGeom>
          <a:ln>
            <a:solidFill>
              <a:schemeClr val="tx1">
                <a:lumMod val="65000"/>
                <a:lumOff val="3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3B8ED4F5-08C9-6A44-9E07-A045A75459DB}"/>
              </a:ext>
            </a:extLst>
          </p:cNvPr>
          <p:cNvCxnSpPr/>
          <p:nvPr/>
        </p:nvCxnSpPr>
        <p:spPr>
          <a:xfrm>
            <a:off x="590550" y="2139914"/>
            <a:ext cx="794385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81A26DDF-01B7-E942-B66C-2C80B452E090}"/>
              </a:ext>
            </a:extLst>
          </p:cNvPr>
          <p:cNvCxnSpPr/>
          <p:nvPr/>
        </p:nvCxnSpPr>
        <p:spPr>
          <a:xfrm>
            <a:off x="590550" y="2533614"/>
            <a:ext cx="794385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A55FE4D0-6362-A244-98FB-B0E5278F3314}"/>
              </a:ext>
            </a:extLst>
          </p:cNvPr>
          <p:cNvCxnSpPr/>
          <p:nvPr/>
        </p:nvCxnSpPr>
        <p:spPr>
          <a:xfrm>
            <a:off x="590550" y="2908264"/>
            <a:ext cx="794385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03DD3101-49C3-4A45-AAED-6850C197D28B}"/>
              </a:ext>
            </a:extLst>
          </p:cNvPr>
          <p:cNvCxnSpPr/>
          <p:nvPr/>
        </p:nvCxnSpPr>
        <p:spPr>
          <a:xfrm>
            <a:off x="590550" y="3473414"/>
            <a:ext cx="794385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2D7D75DD-9A9E-8E4C-96D1-F23F49BAC765}"/>
              </a:ext>
            </a:extLst>
          </p:cNvPr>
          <p:cNvCxnSpPr/>
          <p:nvPr/>
        </p:nvCxnSpPr>
        <p:spPr>
          <a:xfrm>
            <a:off x="590550" y="4025864"/>
            <a:ext cx="794385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82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3" name="Imagen 2" descr="Personas preparando comida en una cocina&#10;&#10;Descripción generada automáticamente">
            <a:extLst>
              <a:ext uri="{FF2B5EF4-FFF2-40B4-BE49-F238E27FC236}">
                <a16:creationId xmlns:a16="http://schemas.microsoft.com/office/drawing/2014/main" id="{B19EA4EF-C933-EC43-B7B3-F190737FE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5143501"/>
          </a:xfrm>
          <a:prstGeom prst="rect">
            <a:avLst/>
          </a:prstGeom>
        </p:spPr>
      </p:pic>
      <p:sp>
        <p:nvSpPr>
          <p:cNvPr id="278" name="Google Shape;278;gc6e66e952e_1_142"/>
          <p:cNvSpPr/>
          <p:nvPr/>
        </p:nvSpPr>
        <p:spPr>
          <a:xfrm>
            <a:off x="0" y="3389012"/>
            <a:ext cx="6728459" cy="556387"/>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9" name="Google Shape;279;gc6e66e952e_1_142"/>
          <p:cNvSpPr txBox="1">
            <a:spLocks noGrp="1"/>
          </p:cNvSpPr>
          <p:nvPr>
            <p:ph type="title"/>
          </p:nvPr>
        </p:nvSpPr>
        <p:spPr>
          <a:xfrm>
            <a:off x="90624" y="3428990"/>
            <a:ext cx="6637835" cy="552300"/>
          </a:xfrm>
          <a:prstGeom prst="rect">
            <a:avLst/>
          </a:prstGeom>
          <a:noFill/>
          <a:ln>
            <a:noFill/>
          </a:ln>
        </p:spPr>
        <p:txBody>
          <a:bodyPr spcFirstLastPara="1" wrap="square" lIns="91425" tIns="91425" rIns="91425" bIns="91425" anchor="b" anchorCtr="0">
            <a:noAutofit/>
          </a:bodyPr>
          <a:lstStyle/>
          <a:p>
            <a:pPr algn="l">
              <a:buClr>
                <a:srgbClr val="3F3F3F"/>
              </a:buClr>
              <a:buSzPts val="4400"/>
            </a:pPr>
            <a:r>
              <a:rPr lang="en" sz="2800" b="1" dirty="0">
                <a:solidFill>
                  <a:srgbClr val="3F3F3F"/>
                </a:solidFill>
              </a:rPr>
              <a:t>2.</a:t>
            </a:r>
            <a:r>
              <a:rPr lang="es-ES" sz="2800" b="1" dirty="0">
                <a:solidFill>
                  <a:srgbClr val="3F3F3F"/>
                </a:solidFill>
              </a:rPr>
              <a:t>Respaldo de las garantías a nivel nacional</a:t>
            </a:r>
            <a:endParaRPr sz="2800" b="1" dirty="0">
              <a:solidFill>
                <a:srgbClr val="3F3F3F"/>
              </a:solidFill>
            </a:endParaRPr>
          </a:p>
        </p:txBody>
      </p:sp>
      <p:grpSp>
        <p:nvGrpSpPr>
          <p:cNvPr id="280" name="Google Shape;280;gc6e66e952e_1_142"/>
          <p:cNvGrpSpPr/>
          <p:nvPr/>
        </p:nvGrpSpPr>
        <p:grpSpPr>
          <a:xfrm>
            <a:off x="0" y="5103442"/>
            <a:ext cx="9144112" cy="57691"/>
            <a:chOff x="0" y="2996952"/>
            <a:chExt cx="7380236" cy="76200"/>
          </a:xfrm>
        </p:grpSpPr>
        <p:sp>
          <p:nvSpPr>
            <p:cNvPr id="281" name="Google Shape;281;gc6e66e952e_1_142"/>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gc6e66e952e_1_142"/>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gc6e66e952e_1_142"/>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gc6e66e952e_1_142"/>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85" name="Google Shape;285;gc6e66e952e_1_1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4026" y="3051277"/>
            <a:ext cx="1839975" cy="2092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7" name="Imagen 6" descr="Forma, Patrón de fondo&#10;&#10;Descripción generada automáticamente con confianza media">
            <a:extLst>
              <a:ext uri="{FF2B5EF4-FFF2-40B4-BE49-F238E27FC236}">
                <a16:creationId xmlns:a16="http://schemas.microsoft.com/office/drawing/2014/main" id="{6C873078-19AB-714B-B100-48FE64C168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44"/>
            <a:ext cx="9144000" cy="5109411"/>
          </a:xfrm>
          <a:prstGeom prst="rect">
            <a:avLst/>
          </a:prstGeom>
        </p:spPr>
      </p:pic>
      <p:sp>
        <p:nvSpPr>
          <p:cNvPr id="295" name="Google Shape;295;gc6e66e952e_1_180"/>
          <p:cNvSpPr/>
          <p:nvPr/>
        </p:nvSpPr>
        <p:spPr>
          <a:xfrm>
            <a:off x="75" y="239999"/>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296" name="Google Shape;296;gc6e66e952e_1_180"/>
          <p:cNvSpPr/>
          <p:nvPr/>
        </p:nvSpPr>
        <p:spPr>
          <a:xfrm>
            <a:off x="0" y="139649"/>
            <a:ext cx="9143925"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dirty="0">
                <a:solidFill>
                  <a:schemeClr val="bg1"/>
                </a:solidFill>
                <a:latin typeface="Calibri"/>
                <a:ea typeface="Calibri"/>
                <a:cs typeface="Calibri"/>
                <a:sym typeface="Calibri"/>
              </a:rPr>
              <a:t>Las garantías respaldan el tejido empresarial</a:t>
            </a:r>
            <a:endParaRPr sz="3200" b="0" i="0" u="none" strike="noStrike" cap="none" dirty="0">
              <a:solidFill>
                <a:schemeClr val="bg1"/>
              </a:solidFill>
              <a:sym typeface="Arial"/>
            </a:endParaRPr>
          </a:p>
        </p:txBody>
      </p:sp>
      <p:grpSp>
        <p:nvGrpSpPr>
          <p:cNvPr id="290" name="Google Shape;290;gc6e66e952e_1_180"/>
          <p:cNvGrpSpPr/>
          <p:nvPr/>
        </p:nvGrpSpPr>
        <p:grpSpPr>
          <a:xfrm>
            <a:off x="0" y="5103442"/>
            <a:ext cx="9144112" cy="57691"/>
            <a:chOff x="0" y="2996952"/>
            <a:chExt cx="7380236" cy="76200"/>
          </a:xfrm>
        </p:grpSpPr>
        <p:sp>
          <p:nvSpPr>
            <p:cNvPr id="291" name="Google Shape;291;gc6e66e952e_1_180"/>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gc6e66e952e_1_180"/>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gc6e66e952e_1_180"/>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gc6e66e952e_1_180"/>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 name="Google Shape;363;gd0b81fb426_0_331">
            <a:extLst>
              <a:ext uri="{FF2B5EF4-FFF2-40B4-BE49-F238E27FC236}">
                <a16:creationId xmlns:a16="http://schemas.microsoft.com/office/drawing/2014/main" id="{A3326473-112F-884D-A5F2-AA5637F658DB}"/>
              </a:ext>
            </a:extLst>
          </p:cNvPr>
          <p:cNvSpPr/>
          <p:nvPr/>
        </p:nvSpPr>
        <p:spPr>
          <a:xfrm>
            <a:off x="16319" y="4899676"/>
            <a:ext cx="9151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800" b="1" i="1" u="none" strike="noStrike" cap="none" dirty="0">
                <a:solidFill>
                  <a:srgbClr val="595959"/>
                </a:solidFill>
                <a:latin typeface="Arial"/>
                <a:ea typeface="Arial"/>
                <a:cs typeface="Arial"/>
                <a:sym typeface="Arial"/>
              </a:rPr>
              <a:t>Fuente:</a:t>
            </a:r>
            <a:r>
              <a:rPr lang="en" sz="800" b="0" i="1" u="none" strike="noStrike" cap="none" dirty="0">
                <a:solidFill>
                  <a:srgbClr val="595959"/>
                </a:solidFill>
                <a:latin typeface="Arial"/>
                <a:ea typeface="Arial"/>
                <a:cs typeface="Arial"/>
                <a:sym typeface="Arial"/>
              </a:rPr>
              <a:t> </a:t>
            </a:r>
            <a:r>
              <a:rPr lang="en" sz="800" b="0" i="1" u="none" strike="noStrike" cap="none" dirty="0" err="1">
                <a:solidFill>
                  <a:srgbClr val="595959"/>
                </a:solidFill>
                <a:latin typeface="Arial"/>
                <a:ea typeface="Arial"/>
                <a:cs typeface="Arial"/>
                <a:sym typeface="Arial"/>
              </a:rPr>
              <a:t>Fondo</a:t>
            </a:r>
            <a:r>
              <a:rPr lang="en" sz="800" b="0" i="1" u="none" strike="noStrike" cap="none" dirty="0">
                <a:solidFill>
                  <a:srgbClr val="595959"/>
                </a:solidFill>
                <a:latin typeface="Arial"/>
                <a:ea typeface="Arial"/>
                <a:cs typeface="Arial"/>
                <a:sym typeface="Arial"/>
              </a:rPr>
              <a:t> Nacional de </a:t>
            </a:r>
            <a:r>
              <a:rPr lang="en" sz="800" b="0" i="1" u="none" strike="noStrike" cap="none" dirty="0" err="1">
                <a:solidFill>
                  <a:srgbClr val="595959"/>
                </a:solidFill>
                <a:latin typeface="Arial"/>
                <a:ea typeface="Arial"/>
                <a:cs typeface="Arial"/>
                <a:sym typeface="Arial"/>
              </a:rPr>
              <a:t>Garantías</a:t>
            </a:r>
            <a:r>
              <a:rPr lang="en" sz="800" b="0" i="1" u="none" strike="noStrike" cap="none" dirty="0">
                <a:solidFill>
                  <a:srgbClr val="595959"/>
                </a:solidFill>
                <a:latin typeface="Arial"/>
                <a:ea typeface="Arial"/>
                <a:cs typeface="Arial"/>
                <a:sym typeface="Arial"/>
              </a:rPr>
              <a:t> –  Corte 22 de </a:t>
            </a:r>
            <a:r>
              <a:rPr lang="es-CO" sz="800" i="1" dirty="0">
                <a:solidFill>
                  <a:srgbClr val="595959"/>
                </a:solidFill>
              </a:rPr>
              <a:t>a</a:t>
            </a:r>
            <a:r>
              <a:rPr lang="en" sz="800" b="0" i="1" u="none" strike="noStrike" cap="none" dirty="0" err="1">
                <a:solidFill>
                  <a:srgbClr val="595959"/>
                </a:solidFill>
                <a:latin typeface="Arial"/>
                <a:ea typeface="Arial"/>
                <a:cs typeface="Arial"/>
                <a:sym typeface="Arial"/>
              </a:rPr>
              <a:t>gosto</a:t>
            </a:r>
            <a:r>
              <a:rPr lang="en" sz="800" b="0" i="1" u="none" strike="noStrike" cap="none" dirty="0">
                <a:solidFill>
                  <a:srgbClr val="595959"/>
                </a:solidFill>
                <a:latin typeface="Arial"/>
                <a:ea typeface="Arial"/>
                <a:cs typeface="Arial"/>
                <a:sym typeface="Arial"/>
              </a:rPr>
              <a:t> – </a:t>
            </a:r>
            <a:r>
              <a:rPr lang="en" sz="800" b="0" i="1" u="none" strike="noStrike" cap="none" dirty="0" err="1">
                <a:solidFill>
                  <a:srgbClr val="595959"/>
                </a:solidFill>
                <a:latin typeface="Arial"/>
                <a:ea typeface="Arial"/>
                <a:cs typeface="Arial"/>
                <a:sym typeface="Arial"/>
              </a:rPr>
              <a:t>Cifras</a:t>
            </a:r>
            <a:r>
              <a:rPr lang="en" sz="800" b="0" i="1" u="none" strike="noStrike" cap="none" dirty="0">
                <a:solidFill>
                  <a:srgbClr val="595959"/>
                </a:solidFill>
                <a:latin typeface="Arial"/>
                <a:ea typeface="Arial"/>
                <a:cs typeface="Arial"/>
                <a:sym typeface="Arial"/>
              </a:rPr>
              <a:t> </a:t>
            </a:r>
            <a:r>
              <a:rPr lang="en" sz="800" b="0" i="1" u="none" strike="noStrike" cap="none" dirty="0" err="1">
                <a:solidFill>
                  <a:srgbClr val="595959"/>
                </a:solidFill>
                <a:latin typeface="Arial"/>
                <a:ea typeface="Arial"/>
                <a:cs typeface="Arial"/>
                <a:sym typeface="Arial"/>
              </a:rPr>
              <a:t>en</a:t>
            </a:r>
            <a:r>
              <a:rPr lang="en" sz="800" b="0" i="1" u="none" strike="noStrike" cap="none" dirty="0">
                <a:solidFill>
                  <a:srgbClr val="595959"/>
                </a:solidFill>
                <a:latin typeface="Arial"/>
                <a:ea typeface="Arial"/>
                <a:cs typeface="Arial"/>
                <a:sym typeface="Arial"/>
              </a:rPr>
              <a:t> miles de </a:t>
            </a:r>
            <a:r>
              <a:rPr lang="en" sz="800" b="0" i="1" u="none" strike="noStrike" cap="none" dirty="0" err="1">
                <a:solidFill>
                  <a:srgbClr val="595959"/>
                </a:solidFill>
                <a:latin typeface="Arial"/>
                <a:ea typeface="Arial"/>
                <a:cs typeface="Arial"/>
                <a:sym typeface="Arial"/>
              </a:rPr>
              <a:t>millones</a:t>
            </a:r>
            <a:endParaRPr sz="1050" b="0" i="0" u="none" strike="noStrike" cap="none" dirty="0">
              <a:solidFill>
                <a:srgbClr val="000000"/>
              </a:solidFill>
              <a:latin typeface="Arial"/>
              <a:ea typeface="Arial"/>
              <a:cs typeface="Arial"/>
              <a:sym typeface="Arial"/>
            </a:endParaRPr>
          </a:p>
        </p:txBody>
      </p:sp>
      <p:pic>
        <p:nvPicPr>
          <p:cNvPr id="3" name="Imagen 2" descr="Interfaz de usuario gráfica&#10;&#10;Descripción generada automáticamente">
            <a:extLst>
              <a:ext uri="{FF2B5EF4-FFF2-40B4-BE49-F238E27FC236}">
                <a16:creationId xmlns:a16="http://schemas.microsoft.com/office/drawing/2014/main" id="{D8ACE0BB-051F-824F-840C-CFF3A76BD661}"/>
              </a:ext>
            </a:extLst>
          </p:cNvPr>
          <p:cNvPicPr>
            <a:picLocks noChangeAspect="1"/>
          </p:cNvPicPr>
          <p:nvPr/>
        </p:nvPicPr>
        <p:blipFill rotWithShape="1">
          <a:blip r:embed="rId4"/>
          <a:srcRect t="15807" b="45899"/>
          <a:stretch/>
        </p:blipFill>
        <p:spPr>
          <a:xfrm>
            <a:off x="0" y="824699"/>
            <a:ext cx="9144000" cy="1956602"/>
          </a:xfrm>
          <a:prstGeom prst="rect">
            <a:avLst/>
          </a:prstGeom>
        </p:spPr>
      </p:pic>
      <p:pic>
        <p:nvPicPr>
          <p:cNvPr id="5" name="Imagen 4" descr="Interfaz de usuario gráfica, Texto&#10;&#10;Descripción generada automáticamente">
            <a:extLst>
              <a:ext uri="{FF2B5EF4-FFF2-40B4-BE49-F238E27FC236}">
                <a16:creationId xmlns:a16="http://schemas.microsoft.com/office/drawing/2014/main" id="{C5EA5328-BB55-B047-9C08-CB9788989998}"/>
              </a:ext>
            </a:extLst>
          </p:cNvPr>
          <p:cNvPicPr>
            <a:picLocks noChangeAspect="1"/>
          </p:cNvPicPr>
          <p:nvPr/>
        </p:nvPicPr>
        <p:blipFill rotWithShape="1">
          <a:blip r:embed="rId5"/>
          <a:srcRect t="52485" b="29121"/>
          <a:stretch/>
        </p:blipFill>
        <p:spPr>
          <a:xfrm>
            <a:off x="0" y="2698751"/>
            <a:ext cx="9144000" cy="939800"/>
          </a:xfrm>
          <a:prstGeom prst="rect">
            <a:avLst/>
          </a:prstGeom>
        </p:spPr>
      </p:pic>
      <p:pic>
        <p:nvPicPr>
          <p:cNvPr id="8" name="Imagen 7" descr="Interfaz de usuario gráfica, Aplicación, Teams&#10;&#10;Descripción generada automáticamente">
            <a:extLst>
              <a:ext uri="{FF2B5EF4-FFF2-40B4-BE49-F238E27FC236}">
                <a16:creationId xmlns:a16="http://schemas.microsoft.com/office/drawing/2014/main" id="{4470F8AA-7BE3-3841-B125-444045DD1D73}"/>
              </a:ext>
            </a:extLst>
          </p:cNvPr>
          <p:cNvPicPr>
            <a:picLocks noChangeAspect="1"/>
          </p:cNvPicPr>
          <p:nvPr/>
        </p:nvPicPr>
        <p:blipFill rotWithShape="1">
          <a:blip r:embed="rId6"/>
          <a:srcRect t="74867"/>
          <a:stretch/>
        </p:blipFill>
        <p:spPr>
          <a:xfrm>
            <a:off x="0" y="3747067"/>
            <a:ext cx="9144000" cy="1284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gd0b81fb426_0_36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14339" y="4374001"/>
            <a:ext cx="1029662" cy="769501"/>
          </a:xfrm>
          <a:prstGeom prst="rect">
            <a:avLst/>
          </a:prstGeom>
          <a:noFill/>
          <a:ln>
            <a:noFill/>
          </a:ln>
        </p:spPr>
      </p:pic>
      <p:grpSp>
        <p:nvGrpSpPr>
          <p:cNvPr id="369" name="Google Shape;369;gd0b81fb426_0_368"/>
          <p:cNvGrpSpPr/>
          <p:nvPr/>
        </p:nvGrpSpPr>
        <p:grpSpPr>
          <a:xfrm>
            <a:off x="0" y="5103441"/>
            <a:ext cx="9144112" cy="57691"/>
            <a:chOff x="0" y="2996952"/>
            <a:chExt cx="7380236" cy="76200"/>
          </a:xfrm>
        </p:grpSpPr>
        <p:sp>
          <p:nvSpPr>
            <p:cNvPr id="370" name="Google Shape;370;gd0b81fb426_0_368"/>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gd0b81fb426_0_368"/>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gd0b81fb426_0_368"/>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 name="Google Shape;373;gd0b81fb426_0_368"/>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5" name="Google Shape;375;gd0b81fb426_0_368"/>
          <p:cNvSpPr/>
          <p:nvPr/>
        </p:nvSpPr>
        <p:spPr>
          <a:xfrm>
            <a:off x="75" y="5021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376" name="Google Shape;376;gd0b81fb426_0_368"/>
          <p:cNvSpPr txBox="1"/>
          <p:nvPr/>
        </p:nvSpPr>
        <p:spPr>
          <a:xfrm>
            <a:off x="-76200" y="-76200"/>
            <a:ext cx="9144000" cy="71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005091"/>
                </a:solidFill>
                <a:latin typeface="Calibri"/>
                <a:ea typeface="Calibri"/>
                <a:cs typeface="Calibri"/>
                <a:sym typeface="Calibri"/>
              </a:rPr>
              <a:t>Créditos Garantizados</a:t>
            </a:r>
            <a:endParaRPr sz="3200" b="1" i="0" u="none" strike="noStrike" cap="none">
              <a:solidFill>
                <a:srgbClr val="005091"/>
              </a:solidFill>
              <a:latin typeface="Calibri"/>
              <a:ea typeface="Calibri"/>
              <a:cs typeface="Calibri"/>
              <a:sym typeface="Calibri"/>
            </a:endParaRPr>
          </a:p>
        </p:txBody>
      </p:sp>
      <p:sp>
        <p:nvSpPr>
          <p:cNvPr id="377" name="Google Shape;377;gd0b81fb426_0_368"/>
          <p:cNvSpPr/>
          <p:nvPr/>
        </p:nvSpPr>
        <p:spPr>
          <a:xfrm>
            <a:off x="101000" y="399212"/>
            <a:ext cx="87582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Calibri"/>
                <a:ea typeface="Calibri"/>
                <a:cs typeface="Calibri"/>
                <a:sym typeface="Calibri"/>
              </a:rPr>
              <a:t>a nivel Nacional</a:t>
            </a:r>
            <a:endParaRPr sz="200" b="0" i="0" u="none" strike="noStrike" cap="none">
              <a:solidFill>
                <a:srgbClr val="FFFFFF"/>
              </a:solidFill>
              <a:latin typeface="Arial"/>
              <a:ea typeface="Arial"/>
              <a:cs typeface="Arial"/>
              <a:sym typeface="Arial"/>
            </a:endParaRPr>
          </a:p>
        </p:txBody>
      </p:sp>
      <p:sp>
        <p:nvSpPr>
          <p:cNvPr id="13" name="Google Shape;363;gd0b81fb426_0_331">
            <a:extLst>
              <a:ext uri="{FF2B5EF4-FFF2-40B4-BE49-F238E27FC236}">
                <a16:creationId xmlns:a16="http://schemas.microsoft.com/office/drawing/2014/main" id="{F774B499-CB45-8E49-A8A5-DD560A92FF5A}"/>
              </a:ext>
            </a:extLst>
          </p:cNvPr>
          <p:cNvSpPr/>
          <p:nvPr/>
        </p:nvSpPr>
        <p:spPr>
          <a:xfrm>
            <a:off x="16319" y="4855226"/>
            <a:ext cx="9151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1" u="none" strike="noStrike" cap="none" dirty="0">
                <a:solidFill>
                  <a:srgbClr val="595959"/>
                </a:solidFill>
                <a:latin typeface="Arial"/>
                <a:ea typeface="Arial"/>
                <a:cs typeface="Arial"/>
                <a:sym typeface="Arial"/>
              </a:rPr>
              <a:t>Fuente:</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Fondo</a:t>
            </a:r>
            <a:r>
              <a:rPr lang="en" sz="1050" b="0" i="1" u="none" strike="noStrike" cap="none" dirty="0">
                <a:solidFill>
                  <a:srgbClr val="595959"/>
                </a:solidFill>
                <a:latin typeface="Arial"/>
                <a:ea typeface="Arial"/>
                <a:cs typeface="Arial"/>
                <a:sym typeface="Arial"/>
              </a:rPr>
              <a:t> Nacional de </a:t>
            </a:r>
            <a:r>
              <a:rPr lang="en" sz="1050" b="0" i="1" u="none" strike="noStrike" cap="none" dirty="0" err="1">
                <a:solidFill>
                  <a:srgbClr val="595959"/>
                </a:solidFill>
                <a:latin typeface="Arial"/>
                <a:ea typeface="Arial"/>
                <a:cs typeface="Arial"/>
                <a:sym typeface="Arial"/>
              </a:rPr>
              <a:t>Garantías</a:t>
            </a:r>
            <a:r>
              <a:rPr lang="en" sz="1050" b="0" i="1" u="none" strike="noStrike" cap="none" dirty="0">
                <a:solidFill>
                  <a:srgbClr val="595959"/>
                </a:solidFill>
                <a:latin typeface="Arial"/>
                <a:ea typeface="Arial"/>
                <a:cs typeface="Arial"/>
                <a:sym typeface="Arial"/>
              </a:rPr>
              <a:t> –  Corte 22 de </a:t>
            </a:r>
            <a:r>
              <a:rPr lang="es-CO" sz="1050" i="1" dirty="0">
                <a:solidFill>
                  <a:srgbClr val="595959"/>
                </a:solidFill>
              </a:rPr>
              <a:t>a</a:t>
            </a:r>
            <a:r>
              <a:rPr lang="en" sz="1050" b="0" i="1" u="none" strike="noStrike" cap="none" dirty="0" err="1">
                <a:solidFill>
                  <a:srgbClr val="595959"/>
                </a:solidFill>
                <a:latin typeface="Arial"/>
                <a:ea typeface="Arial"/>
                <a:cs typeface="Arial"/>
                <a:sym typeface="Arial"/>
              </a:rPr>
              <a:t>gosto</a:t>
            </a:r>
            <a:r>
              <a:rPr lang="en" sz="1050" b="0" i="1" u="none" strike="noStrike" cap="none" dirty="0">
                <a:solidFill>
                  <a:srgbClr val="595959"/>
                </a:solidFill>
                <a:latin typeface="Arial"/>
                <a:ea typeface="Arial"/>
                <a:cs typeface="Arial"/>
                <a:sym typeface="Arial"/>
              </a:rPr>
              <a:t> – </a:t>
            </a:r>
            <a:r>
              <a:rPr lang="en" sz="1050" b="0" i="1" u="none" strike="noStrike" cap="none" dirty="0" err="1">
                <a:solidFill>
                  <a:srgbClr val="595959"/>
                </a:solidFill>
                <a:latin typeface="Arial"/>
                <a:ea typeface="Arial"/>
                <a:cs typeface="Arial"/>
                <a:sym typeface="Arial"/>
              </a:rPr>
              <a:t>Cifras</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en</a:t>
            </a:r>
            <a:r>
              <a:rPr lang="en" sz="1050" b="0" i="1" u="none" strike="noStrike" cap="none" dirty="0">
                <a:solidFill>
                  <a:srgbClr val="595959"/>
                </a:solidFill>
                <a:latin typeface="Arial"/>
                <a:ea typeface="Arial"/>
                <a:cs typeface="Arial"/>
                <a:sym typeface="Arial"/>
              </a:rPr>
              <a:t> miles de </a:t>
            </a:r>
            <a:r>
              <a:rPr lang="en" sz="1050" b="0" i="1" u="none" strike="noStrike" cap="none" dirty="0" err="1">
                <a:solidFill>
                  <a:srgbClr val="595959"/>
                </a:solidFill>
                <a:latin typeface="Arial"/>
                <a:ea typeface="Arial"/>
                <a:cs typeface="Arial"/>
                <a:sym typeface="Arial"/>
              </a:rPr>
              <a:t>millones</a:t>
            </a:r>
            <a:endParaRPr sz="1400" b="0" i="0" u="none" strike="noStrike" cap="none" dirty="0">
              <a:solidFill>
                <a:srgbClr val="000000"/>
              </a:solidFill>
              <a:latin typeface="Arial"/>
              <a:ea typeface="Arial"/>
              <a:cs typeface="Arial"/>
              <a:sym typeface="Arial"/>
            </a:endParaRPr>
          </a:p>
        </p:txBody>
      </p:sp>
      <p:pic>
        <p:nvPicPr>
          <p:cNvPr id="3" name="TOTAL" descr="TOTAL">
            <a:hlinkClick r:id="" action="ppaction://media"/>
            <a:extLst>
              <a:ext uri="{FF2B5EF4-FFF2-40B4-BE49-F238E27FC236}">
                <a16:creationId xmlns:a16="http://schemas.microsoft.com/office/drawing/2014/main" id="{655E31DE-7F8C-A24B-9F3E-4B27450A2D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6624" y="963914"/>
            <a:ext cx="6050751" cy="3891312"/>
          </a:xfrm>
          <a:prstGeom prst="rect">
            <a:avLst/>
          </a:prstGeom>
        </p:spPr>
      </p:pic>
    </p:spTree>
    <p:extLst>
      <p:ext uri="{BB962C8B-B14F-4D97-AF65-F5344CB8AC3E}">
        <p14:creationId xmlns:p14="http://schemas.microsoft.com/office/powerpoint/2010/main" val="34251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d0b81fb426_0_3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98971" y="4431691"/>
            <a:ext cx="1045030" cy="711811"/>
          </a:xfrm>
          <a:prstGeom prst="rect">
            <a:avLst/>
          </a:prstGeom>
          <a:noFill/>
          <a:ln>
            <a:noFill/>
          </a:ln>
        </p:spPr>
      </p:pic>
      <p:grpSp>
        <p:nvGrpSpPr>
          <p:cNvPr id="383" name="Google Shape;383;gd0b81fb426_0_381"/>
          <p:cNvGrpSpPr/>
          <p:nvPr/>
        </p:nvGrpSpPr>
        <p:grpSpPr>
          <a:xfrm>
            <a:off x="0" y="5103442"/>
            <a:ext cx="9144112" cy="57691"/>
            <a:chOff x="0" y="2996952"/>
            <a:chExt cx="7380236" cy="76200"/>
          </a:xfrm>
        </p:grpSpPr>
        <p:sp>
          <p:nvSpPr>
            <p:cNvPr id="384" name="Google Shape;384;gd0b81fb426_0_381"/>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gd0b81fb426_0_381"/>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gd0b81fb426_0_381"/>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7" name="Google Shape;387;gd0b81fb426_0_381"/>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89" name="Google Shape;389;gd0b81fb426_0_381"/>
          <p:cNvSpPr/>
          <p:nvPr/>
        </p:nvSpPr>
        <p:spPr>
          <a:xfrm>
            <a:off x="75" y="50216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390" name="Google Shape;390;gd0b81fb426_0_381"/>
          <p:cNvSpPr txBox="1"/>
          <p:nvPr/>
        </p:nvSpPr>
        <p:spPr>
          <a:xfrm>
            <a:off x="-76200" y="-76200"/>
            <a:ext cx="9144000" cy="71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dirty="0" err="1">
                <a:solidFill>
                  <a:srgbClr val="005091"/>
                </a:solidFill>
                <a:latin typeface="Calibri"/>
                <a:ea typeface="Calibri"/>
                <a:cs typeface="Calibri"/>
                <a:sym typeface="Calibri"/>
              </a:rPr>
              <a:t>Créditos</a:t>
            </a:r>
            <a:r>
              <a:rPr lang="en" sz="3200" b="1" i="0" u="none" strike="noStrike" cap="none" dirty="0">
                <a:solidFill>
                  <a:srgbClr val="005091"/>
                </a:solidFill>
                <a:latin typeface="Calibri"/>
                <a:ea typeface="Calibri"/>
                <a:cs typeface="Calibri"/>
                <a:sym typeface="Calibri"/>
              </a:rPr>
              <a:t> </a:t>
            </a:r>
            <a:r>
              <a:rPr lang="en" sz="3200" b="1" i="0" u="none" strike="noStrike" cap="none" dirty="0" err="1">
                <a:solidFill>
                  <a:srgbClr val="005091"/>
                </a:solidFill>
                <a:latin typeface="Calibri"/>
                <a:ea typeface="Calibri"/>
                <a:cs typeface="Calibri"/>
                <a:sym typeface="Calibri"/>
              </a:rPr>
              <a:t>Garantizados</a:t>
            </a:r>
            <a:endParaRPr sz="3200" b="1" i="0" u="none" strike="noStrike" cap="none" dirty="0">
              <a:solidFill>
                <a:srgbClr val="005091"/>
              </a:solidFill>
              <a:latin typeface="Calibri"/>
              <a:ea typeface="Calibri"/>
              <a:cs typeface="Calibri"/>
              <a:sym typeface="Calibri"/>
            </a:endParaRPr>
          </a:p>
        </p:txBody>
      </p:sp>
      <p:sp>
        <p:nvSpPr>
          <p:cNvPr id="391" name="Google Shape;391;gd0b81fb426_0_381"/>
          <p:cNvSpPr/>
          <p:nvPr/>
        </p:nvSpPr>
        <p:spPr>
          <a:xfrm>
            <a:off x="101000" y="399212"/>
            <a:ext cx="87582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dirty="0">
                <a:solidFill>
                  <a:srgbClr val="FFFFFF"/>
                </a:solidFill>
                <a:latin typeface="Calibri"/>
                <a:ea typeface="Calibri"/>
                <a:cs typeface="Calibri"/>
                <a:sym typeface="Calibri"/>
              </a:rPr>
              <a:t>por </a:t>
            </a:r>
            <a:r>
              <a:rPr lang="en" sz="3200" b="1" i="0" u="none" strike="noStrike" cap="none" dirty="0" err="1">
                <a:solidFill>
                  <a:srgbClr val="FFFFFF"/>
                </a:solidFill>
                <a:latin typeface="Calibri"/>
                <a:ea typeface="Calibri"/>
                <a:cs typeface="Calibri"/>
                <a:sym typeface="Calibri"/>
              </a:rPr>
              <a:t>tamaño</a:t>
            </a:r>
            <a:endParaRPr sz="200" b="0" i="0" u="none" strike="noStrike" cap="none" dirty="0">
              <a:solidFill>
                <a:srgbClr val="FFFFFF"/>
              </a:solidFill>
              <a:latin typeface="Arial"/>
              <a:ea typeface="Arial"/>
              <a:cs typeface="Arial"/>
              <a:sym typeface="Arial"/>
            </a:endParaRPr>
          </a:p>
        </p:txBody>
      </p:sp>
      <p:sp>
        <p:nvSpPr>
          <p:cNvPr id="14" name="Google Shape;363;gd0b81fb426_0_331">
            <a:extLst>
              <a:ext uri="{FF2B5EF4-FFF2-40B4-BE49-F238E27FC236}">
                <a16:creationId xmlns:a16="http://schemas.microsoft.com/office/drawing/2014/main" id="{F7759226-1AAF-3B44-B808-5760823D0F3E}"/>
              </a:ext>
            </a:extLst>
          </p:cNvPr>
          <p:cNvSpPr/>
          <p:nvPr/>
        </p:nvSpPr>
        <p:spPr>
          <a:xfrm>
            <a:off x="16319" y="4855226"/>
            <a:ext cx="9151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1" u="none" strike="noStrike" cap="none" dirty="0">
                <a:solidFill>
                  <a:srgbClr val="595959"/>
                </a:solidFill>
                <a:latin typeface="Arial"/>
                <a:ea typeface="Arial"/>
                <a:cs typeface="Arial"/>
                <a:sym typeface="Arial"/>
              </a:rPr>
              <a:t>Fuente:</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Fondo</a:t>
            </a:r>
            <a:r>
              <a:rPr lang="en" sz="1050" b="0" i="1" u="none" strike="noStrike" cap="none" dirty="0">
                <a:solidFill>
                  <a:srgbClr val="595959"/>
                </a:solidFill>
                <a:latin typeface="Arial"/>
                <a:ea typeface="Arial"/>
                <a:cs typeface="Arial"/>
                <a:sym typeface="Arial"/>
              </a:rPr>
              <a:t> Nacional de </a:t>
            </a:r>
            <a:r>
              <a:rPr lang="en" sz="1050" b="0" i="1" u="none" strike="noStrike" cap="none" dirty="0" err="1">
                <a:solidFill>
                  <a:srgbClr val="595959"/>
                </a:solidFill>
                <a:latin typeface="Arial"/>
                <a:ea typeface="Arial"/>
                <a:cs typeface="Arial"/>
                <a:sym typeface="Arial"/>
              </a:rPr>
              <a:t>Garantías</a:t>
            </a:r>
            <a:r>
              <a:rPr lang="en" sz="1050" b="0" i="1" u="none" strike="noStrike" cap="none" dirty="0">
                <a:solidFill>
                  <a:srgbClr val="595959"/>
                </a:solidFill>
                <a:latin typeface="Arial"/>
                <a:ea typeface="Arial"/>
                <a:cs typeface="Arial"/>
                <a:sym typeface="Arial"/>
              </a:rPr>
              <a:t> –  Corte 22 de </a:t>
            </a:r>
            <a:r>
              <a:rPr lang="es-CO" sz="1050" i="1" dirty="0">
                <a:solidFill>
                  <a:srgbClr val="595959"/>
                </a:solidFill>
              </a:rPr>
              <a:t>a</a:t>
            </a:r>
            <a:r>
              <a:rPr lang="en" sz="1050" b="0" i="1" u="none" strike="noStrike" cap="none" dirty="0" err="1">
                <a:solidFill>
                  <a:srgbClr val="595959"/>
                </a:solidFill>
                <a:latin typeface="Arial"/>
                <a:ea typeface="Arial"/>
                <a:cs typeface="Arial"/>
                <a:sym typeface="Arial"/>
              </a:rPr>
              <a:t>gosto</a:t>
            </a:r>
            <a:r>
              <a:rPr lang="en" sz="1050" b="0" i="1" u="none" strike="noStrike" cap="none" dirty="0">
                <a:solidFill>
                  <a:srgbClr val="595959"/>
                </a:solidFill>
                <a:latin typeface="Arial"/>
                <a:ea typeface="Arial"/>
                <a:cs typeface="Arial"/>
                <a:sym typeface="Arial"/>
              </a:rPr>
              <a:t> – </a:t>
            </a:r>
            <a:r>
              <a:rPr lang="en" sz="1050" b="0" i="1" u="none" strike="noStrike" cap="none" dirty="0" err="1">
                <a:solidFill>
                  <a:srgbClr val="595959"/>
                </a:solidFill>
                <a:latin typeface="Arial"/>
                <a:ea typeface="Arial"/>
                <a:cs typeface="Arial"/>
                <a:sym typeface="Arial"/>
              </a:rPr>
              <a:t>Cifras</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en</a:t>
            </a:r>
            <a:r>
              <a:rPr lang="en" sz="1050" b="0" i="1" u="none" strike="noStrike" cap="none" dirty="0">
                <a:solidFill>
                  <a:srgbClr val="595959"/>
                </a:solidFill>
                <a:latin typeface="Arial"/>
                <a:ea typeface="Arial"/>
                <a:cs typeface="Arial"/>
                <a:sym typeface="Arial"/>
              </a:rPr>
              <a:t> miles de </a:t>
            </a:r>
            <a:r>
              <a:rPr lang="en" sz="1050" b="0" i="1" u="none" strike="noStrike" cap="none" dirty="0" err="1">
                <a:solidFill>
                  <a:srgbClr val="595959"/>
                </a:solidFill>
                <a:latin typeface="Arial"/>
                <a:ea typeface="Arial"/>
                <a:cs typeface="Arial"/>
                <a:sym typeface="Arial"/>
              </a:rPr>
              <a:t>millones</a:t>
            </a:r>
            <a:endParaRPr sz="1400" b="0" i="0" u="none" strike="noStrike" cap="none" dirty="0">
              <a:solidFill>
                <a:srgbClr val="000000"/>
              </a:solidFill>
              <a:latin typeface="Arial"/>
              <a:ea typeface="Arial"/>
              <a:cs typeface="Arial"/>
              <a:sym typeface="Arial"/>
            </a:endParaRPr>
          </a:p>
        </p:txBody>
      </p:sp>
      <p:pic>
        <p:nvPicPr>
          <p:cNvPr id="2" name="tamaños" descr="tamaños">
            <a:hlinkClick r:id="" action="ppaction://media"/>
            <a:extLst>
              <a:ext uri="{FF2B5EF4-FFF2-40B4-BE49-F238E27FC236}">
                <a16:creationId xmlns:a16="http://schemas.microsoft.com/office/drawing/2014/main" id="{EC723661-2320-4B46-A14E-7C0DB7E784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4800" y="947837"/>
            <a:ext cx="6091238" cy="3917351"/>
          </a:xfrm>
          <a:prstGeom prst="rect">
            <a:avLst/>
          </a:prstGeom>
        </p:spPr>
      </p:pic>
    </p:spTree>
    <p:extLst>
      <p:ext uri="{BB962C8B-B14F-4D97-AF65-F5344CB8AC3E}">
        <p14:creationId xmlns:p14="http://schemas.microsoft.com/office/powerpoint/2010/main" val="206289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 name="Imagen 2">
            <a:extLst>
              <a:ext uri="{FF2B5EF4-FFF2-40B4-BE49-F238E27FC236}">
                <a16:creationId xmlns:a16="http://schemas.microsoft.com/office/drawing/2014/main" id="{1664C705-4F35-5C42-AB17-FBA466030622}"/>
              </a:ext>
            </a:extLst>
          </p:cNvPr>
          <p:cNvPicPr>
            <a:picLocks noChangeAspect="1"/>
          </p:cNvPicPr>
          <p:nvPr/>
        </p:nvPicPr>
        <p:blipFill rotWithShape="1">
          <a:blip r:embed="rId3"/>
          <a:srcRect r="3414"/>
          <a:stretch/>
        </p:blipFill>
        <p:spPr>
          <a:xfrm>
            <a:off x="259500" y="559101"/>
            <a:ext cx="8781755" cy="4296125"/>
          </a:xfrm>
          <a:prstGeom prst="rect">
            <a:avLst/>
          </a:prstGeom>
        </p:spPr>
      </p:pic>
      <p:grpSp>
        <p:nvGrpSpPr>
          <p:cNvPr id="398" name="Google Shape;398;gd0b81fb426_0_394"/>
          <p:cNvGrpSpPr/>
          <p:nvPr/>
        </p:nvGrpSpPr>
        <p:grpSpPr>
          <a:xfrm>
            <a:off x="0" y="5103443"/>
            <a:ext cx="9144112" cy="57691"/>
            <a:chOff x="0" y="2996952"/>
            <a:chExt cx="7380236" cy="76200"/>
          </a:xfrm>
        </p:grpSpPr>
        <p:sp>
          <p:nvSpPr>
            <p:cNvPr id="399" name="Google Shape;399;gd0b81fb426_0_394"/>
            <p:cNvSpPr/>
            <p:nvPr/>
          </p:nvSpPr>
          <p:spPr>
            <a:xfrm>
              <a:off x="0" y="2996952"/>
              <a:ext cx="755700" cy="76200"/>
            </a:xfrm>
            <a:prstGeom prst="rect">
              <a:avLst/>
            </a:prstGeom>
            <a:solidFill>
              <a:srgbClr val="31AF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gd0b81fb426_0_394"/>
            <p:cNvSpPr/>
            <p:nvPr/>
          </p:nvSpPr>
          <p:spPr>
            <a:xfrm>
              <a:off x="755576" y="2996952"/>
              <a:ext cx="5184600" cy="76200"/>
            </a:xfrm>
            <a:prstGeom prst="rect">
              <a:avLst/>
            </a:prstGeom>
            <a:solidFill>
              <a:srgbClr val="0050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gd0b81fb426_0_394"/>
            <p:cNvSpPr/>
            <p:nvPr/>
          </p:nvSpPr>
          <p:spPr>
            <a:xfrm>
              <a:off x="5940152" y="2996952"/>
              <a:ext cx="756000" cy="76200"/>
            </a:xfrm>
            <a:prstGeom prst="rect">
              <a:avLst/>
            </a:prstGeom>
            <a:solidFill>
              <a:srgbClr val="FABC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2" name="Google Shape;402;gd0b81fb426_0_394"/>
            <p:cNvSpPr/>
            <p:nvPr/>
          </p:nvSpPr>
          <p:spPr>
            <a:xfrm>
              <a:off x="6696236" y="2996952"/>
              <a:ext cx="684000" cy="76200"/>
            </a:xfrm>
            <a:prstGeom prst="rect">
              <a:avLst/>
            </a:prstGeom>
            <a:solidFill>
              <a:srgbClr val="EB6A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1" name="Google Shape;363;gd0b81fb426_0_331">
            <a:extLst>
              <a:ext uri="{FF2B5EF4-FFF2-40B4-BE49-F238E27FC236}">
                <a16:creationId xmlns:a16="http://schemas.microsoft.com/office/drawing/2014/main" id="{A996468E-EA5C-B444-B157-841ED5F0E344}"/>
              </a:ext>
            </a:extLst>
          </p:cNvPr>
          <p:cNvSpPr/>
          <p:nvPr/>
        </p:nvSpPr>
        <p:spPr>
          <a:xfrm>
            <a:off x="16319" y="4855226"/>
            <a:ext cx="9151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1" u="none" strike="noStrike" cap="none" dirty="0">
                <a:solidFill>
                  <a:srgbClr val="595959"/>
                </a:solidFill>
                <a:latin typeface="Arial"/>
                <a:ea typeface="Arial"/>
                <a:cs typeface="Arial"/>
                <a:sym typeface="Arial"/>
              </a:rPr>
              <a:t>Fuente:</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Fondo</a:t>
            </a:r>
            <a:r>
              <a:rPr lang="en" sz="1050" b="0" i="1" u="none" strike="noStrike" cap="none" dirty="0">
                <a:solidFill>
                  <a:srgbClr val="595959"/>
                </a:solidFill>
                <a:latin typeface="Arial"/>
                <a:ea typeface="Arial"/>
                <a:cs typeface="Arial"/>
                <a:sym typeface="Arial"/>
              </a:rPr>
              <a:t> Nacional de </a:t>
            </a:r>
            <a:r>
              <a:rPr lang="en" sz="1050" b="0" i="1" u="none" strike="noStrike" cap="none" dirty="0" err="1">
                <a:solidFill>
                  <a:srgbClr val="595959"/>
                </a:solidFill>
                <a:latin typeface="Arial"/>
                <a:ea typeface="Arial"/>
                <a:cs typeface="Arial"/>
                <a:sym typeface="Arial"/>
              </a:rPr>
              <a:t>Garantías</a:t>
            </a:r>
            <a:r>
              <a:rPr lang="en" sz="1050" b="0" i="1" u="none" strike="noStrike" cap="none" dirty="0">
                <a:solidFill>
                  <a:srgbClr val="595959"/>
                </a:solidFill>
                <a:latin typeface="Arial"/>
                <a:ea typeface="Arial"/>
                <a:cs typeface="Arial"/>
                <a:sym typeface="Arial"/>
              </a:rPr>
              <a:t> –  Corte 22 de </a:t>
            </a:r>
            <a:r>
              <a:rPr lang="es-CO" sz="1050" i="1" dirty="0">
                <a:solidFill>
                  <a:srgbClr val="595959"/>
                </a:solidFill>
              </a:rPr>
              <a:t>a</a:t>
            </a:r>
            <a:r>
              <a:rPr lang="en" sz="1050" b="0" i="1" u="none" strike="noStrike" cap="none" dirty="0" err="1">
                <a:solidFill>
                  <a:srgbClr val="595959"/>
                </a:solidFill>
                <a:latin typeface="Arial"/>
                <a:ea typeface="Arial"/>
                <a:cs typeface="Arial"/>
                <a:sym typeface="Arial"/>
              </a:rPr>
              <a:t>gosto</a:t>
            </a:r>
            <a:r>
              <a:rPr lang="en" sz="1050" b="0" i="1" u="none" strike="noStrike" cap="none" dirty="0">
                <a:solidFill>
                  <a:srgbClr val="595959"/>
                </a:solidFill>
                <a:latin typeface="Arial"/>
                <a:ea typeface="Arial"/>
                <a:cs typeface="Arial"/>
                <a:sym typeface="Arial"/>
              </a:rPr>
              <a:t> – </a:t>
            </a:r>
            <a:r>
              <a:rPr lang="en" sz="1050" b="0" i="1" u="none" strike="noStrike" cap="none" dirty="0" err="1">
                <a:solidFill>
                  <a:srgbClr val="595959"/>
                </a:solidFill>
                <a:latin typeface="Arial"/>
                <a:ea typeface="Arial"/>
                <a:cs typeface="Arial"/>
                <a:sym typeface="Arial"/>
              </a:rPr>
              <a:t>Cifras</a:t>
            </a:r>
            <a:r>
              <a:rPr lang="en" sz="1050" b="0" i="1" u="none" strike="noStrike" cap="none" dirty="0">
                <a:solidFill>
                  <a:srgbClr val="595959"/>
                </a:solidFill>
                <a:latin typeface="Arial"/>
                <a:ea typeface="Arial"/>
                <a:cs typeface="Arial"/>
                <a:sym typeface="Arial"/>
              </a:rPr>
              <a:t> </a:t>
            </a:r>
            <a:r>
              <a:rPr lang="en" sz="1050" b="0" i="1" u="none" strike="noStrike" cap="none" dirty="0" err="1">
                <a:solidFill>
                  <a:srgbClr val="595959"/>
                </a:solidFill>
                <a:latin typeface="Arial"/>
                <a:ea typeface="Arial"/>
                <a:cs typeface="Arial"/>
                <a:sym typeface="Arial"/>
              </a:rPr>
              <a:t>en</a:t>
            </a:r>
            <a:r>
              <a:rPr lang="en" sz="1050" b="0" i="1" u="none" strike="noStrike" cap="none" dirty="0">
                <a:solidFill>
                  <a:srgbClr val="595959"/>
                </a:solidFill>
                <a:latin typeface="Arial"/>
                <a:ea typeface="Arial"/>
                <a:cs typeface="Arial"/>
                <a:sym typeface="Arial"/>
              </a:rPr>
              <a:t> miles de </a:t>
            </a:r>
            <a:r>
              <a:rPr lang="en" sz="1050" b="0" i="1" u="none" strike="noStrike" cap="none" dirty="0" err="1">
                <a:solidFill>
                  <a:srgbClr val="595959"/>
                </a:solidFill>
                <a:latin typeface="Arial"/>
                <a:ea typeface="Arial"/>
                <a:cs typeface="Arial"/>
                <a:sym typeface="Arial"/>
              </a:rPr>
              <a:t>millones</a:t>
            </a:r>
            <a:endParaRPr sz="1400" b="0" i="0" u="none" strike="noStrike" cap="none" dirty="0">
              <a:solidFill>
                <a:srgbClr val="000000"/>
              </a:solidFill>
              <a:latin typeface="Arial"/>
              <a:ea typeface="Arial"/>
              <a:cs typeface="Arial"/>
              <a:sym typeface="Arial"/>
            </a:endParaRPr>
          </a:p>
        </p:txBody>
      </p:sp>
      <p:sp>
        <p:nvSpPr>
          <p:cNvPr id="22" name="Google Shape;389;gd0b81fb426_0_381">
            <a:extLst>
              <a:ext uri="{FF2B5EF4-FFF2-40B4-BE49-F238E27FC236}">
                <a16:creationId xmlns:a16="http://schemas.microsoft.com/office/drawing/2014/main" id="{C41AE9DC-1E04-3E4D-98D0-2995A1F4A57B}"/>
              </a:ext>
            </a:extLst>
          </p:cNvPr>
          <p:cNvSpPr/>
          <p:nvPr/>
        </p:nvSpPr>
        <p:spPr>
          <a:xfrm>
            <a:off x="75" y="113408"/>
            <a:ext cx="9144000" cy="422400"/>
          </a:xfrm>
          <a:prstGeom prst="rect">
            <a:avLst/>
          </a:prstGeom>
          <a:solidFill>
            <a:srgbClr val="00509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091"/>
              </a:solidFill>
              <a:latin typeface="Arial"/>
              <a:ea typeface="Arial"/>
              <a:cs typeface="Arial"/>
              <a:sym typeface="Arial"/>
            </a:endParaRPr>
          </a:p>
        </p:txBody>
      </p:sp>
      <p:sp>
        <p:nvSpPr>
          <p:cNvPr id="23" name="Google Shape;391;gd0b81fb426_0_381">
            <a:extLst>
              <a:ext uri="{FF2B5EF4-FFF2-40B4-BE49-F238E27FC236}">
                <a16:creationId xmlns:a16="http://schemas.microsoft.com/office/drawing/2014/main" id="{96DB0B83-79F7-7944-A402-EC4F506078CD}"/>
              </a:ext>
            </a:extLst>
          </p:cNvPr>
          <p:cNvSpPr/>
          <p:nvPr/>
        </p:nvSpPr>
        <p:spPr>
          <a:xfrm>
            <a:off x="101000" y="57455"/>
            <a:ext cx="87582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2800" b="1" dirty="0">
                <a:solidFill>
                  <a:srgbClr val="FFFFFF"/>
                </a:solidFill>
                <a:latin typeface="Calibri"/>
                <a:cs typeface="Calibri"/>
                <a:sym typeface="Calibri"/>
              </a:rPr>
              <a:t>Créditos garantizados por sectores</a:t>
            </a:r>
            <a:endParaRPr sz="100" b="0" i="0" u="none" strike="noStrike" cap="none" dirty="0">
              <a:solidFill>
                <a:srgbClr val="FFFFFF"/>
              </a:solidFill>
              <a:latin typeface="Arial"/>
              <a:ea typeface="Arial"/>
              <a:cs typeface="Arial"/>
              <a:sym typeface="Arial"/>
            </a:endParaRPr>
          </a:p>
        </p:txBody>
      </p:sp>
      <p:sp>
        <p:nvSpPr>
          <p:cNvPr id="12" name="CuadroTexto 11">
            <a:extLst>
              <a:ext uri="{FF2B5EF4-FFF2-40B4-BE49-F238E27FC236}">
                <a16:creationId xmlns:a16="http://schemas.microsoft.com/office/drawing/2014/main" id="{846BD662-77A7-4948-9590-9AD8CE7462AC}"/>
              </a:ext>
            </a:extLst>
          </p:cNvPr>
          <p:cNvSpPr txBox="1"/>
          <p:nvPr/>
        </p:nvSpPr>
        <p:spPr>
          <a:xfrm>
            <a:off x="5591175" y="2649107"/>
            <a:ext cx="2028825" cy="461665"/>
          </a:xfrm>
          <a:prstGeom prst="rect">
            <a:avLst/>
          </a:prstGeom>
          <a:noFill/>
        </p:spPr>
        <p:txBody>
          <a:bodyPr wrap="square">
            <a:spAutoFit/>
          </a:bodyPr>
          <a:lstStyle/>
          <a:p>
            <a:r>
              <a:rPr lang="en" sz="2400" b="1" dirty="0">
                <a:solidFill>
                  <a:schemeClr val="tx1">
                    <a:lumMod val="75000"/>
                    <a:lumOff val="25000"/>
                  </a:schemeClr>
                </a:solidFill>
                <a:latin typeface="Calibri"/>
                <a:cs typeface="Calibri"/>
                <a:sym typeface="Calibri"/>
              </a:rPr>
              <a:t>Total $28.339</a:t>
            </a:r>
            <a:endParaRPr lang="es-CO" sz="2400" b="1" dirty="0">
              <a:solidFill>
                <a:schemeClr val="tx1">
                  <a:lumMod val="75000"/>
                  <a:lumOff val="25000"/>
                </a:schemeClr>
              </a:solidFill>
              <a:latin typeface="Calibri"/>
              <a:cs typeface="Calibri"/>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2121</TotalTime>
  <Words>840</Words>
  <Application>Microsoft Office PowerPoint</Application>
  <PresentationFormat>Presentación en pantalla (16:9)</PresentationFormat>
  <Paragraphs>132</Paragraphs>
  <Slides>25</Slides>
  <Notes>24</Notes>
  <HiddenSlides>0</HiddenSlides>
  <MMClips>2</MMClips>
  <ScaleCrop>false</ScaleCrop>
  <HeadingPairs>
    <vt:vector size="6" baseType="variant">
      <vt:variant>
        <vt:lpstr>Fuentes usadas</vt:lpstr>
      </vt:variant>
      <vt:variant>
        <vt:i4>2</vt:i4>
      </vt:variant>
      <vt:variant>
        <vt:lpstr>Tema</vt:lpstr>
      </vt:variant>
      <vt:variant>
        <vt:i4>2</vt:i4>
      </vt:variant>
      <vt:variant>
        <vt:lpstr>Títulos de diapositiva</vt:lpstr>
      </vt:variant>
      <vt:variant>
        <vt:i4>25</vt:i4>
      </vt:variant>
    </vt:vector>
  </HeadingPairs>
  <TitlesOfParts>
    <vt:vector size="29" baseType="lpstr">
      <vt:lpstr>Calibri</vt:lpstr>
      <vt:lpstr>Arial</vt:lpstr>
      <vt:lpstr>Tema de Office</vt:lpstr>
      <vt:lpstr>Tema de Office</vt:lpstr>
      <vt:lpstr>Presentación de PowerPoint</vt:lpstr>
      <vt:lpstr>Presentación de PowerPoint</vt:lpstr>
      <vt:lpstr>1.Grandes cambios para el FNG con la pandemia </vt:lpstr>
      <vt:lpstr>Presentación de PowerPoint</vt:lpstr>
      <vt:lpstr>2.Respaldo de las garantías a nivel nacional</vt:lpstr>
      <vt:lpstr>Presentación de PowerPoint</vt:lpstr>
      <vt:lpstr>Presentación de PowerPoint</vt:lpstr>
      <vt:lpstr>Presentación de PowerPoint</vt:lpstr>
      <vt:lpstr>Presentación de PowerPoint</vt:lpstr>
      <vt:lpstr>Presentación de PowerPoint</vt:lpstr>
      <vt:lpstr>3. Nuevas herramientas de financiación</vt:lpstr>
      <vt:lpstr>Presentación de PowerPoint</vt:lpstr>
      <vt:lpstr>4. Programa Unidos por Colombia  llegará hasta el 31 de diciembre de 2021</vt:lpstr>
      <vt:lpstr>Presentación de PowerPoint</vt:lpstr>
      <vt:lpstr>5. Perspectivas de país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Juliana Castro Peña</dc:creator>
  <cp:lastModifiedBy>Raul Buitrago Arias</cp:lastModifiedBy>
  <cp:revision>153</cp:revision>
  <dcterms:created xsi:type="dcterms:W3CDTF">2017-08-02T19:08:32Z</dcterms:created>
  <dcterms:modified xsi:type="dcterms:W3CDTF">2021-08-27T01:57:38Z</dcterms:modified>
</cp:coreProperties>
</file>