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6"/>
    <p:sldMasterId id="2147483729" r:id="rId7"/>
    <p:sldMasterId id="2147483734" r:id="rId8"/>
    <p:sldMasterId id="2147483741" r:id="rId9"/>
  </p:sldMasterIdLst>
  <p:notesMasterIdLst>
    <p:notesMasterId r:id="rId38"/>
  </p:notesMasterIdLst>
  <p:handoutMasterIdLst>
    <p:handoutMasterId r:id="rId39"/>
  </p:handoutMasterIdLst>
  <p:sldIdLst>
    <p:sldId id="371" r:id="rId10"/>
    <p:sldId id="466" r:id="rId11"/>
    <p:sldId id="518" r:id="rId12"/>
    <p:sldId id="521" r:id="rId13"/>
    <p:sldId id="524" r:id="rId14"/>
    <p:sldId id="522" r:id="rId15"/>
    <p:sldId id="519" r:id="rId16"/>
    <p:sldId id="523" r:id="rId17"/>
    <p:sldId id="525" r:id="rId18"/>
    <p:sldId id="527" r:id="rId19"/>
    <p:sldId id="528" r:id="rId20"/>
    <p:sldId id="529" r:id="rId21"/>
    <p:sldId id="530" r:id="rId22"/>
    <p:sldId id="534" r:id="rId23"/>
    <p:sldId id="536" r:id="rId24"/>
    <p:sldId id="535" r:id="rId25"/>
    <p:sldId id="538" r:id="rId26"/>
    <p:sldId id="539" r:id="rId27"/>
    <p:sldId id="540" r:id="rId28"/>
    <p:sldId id="546" r:id="rId29"/>
    <p:sldId id="542" r:id="rId30"/>
    <p:sldId id="548" r:id="rId31"/>
    <p:sldId id="549" r:id="rId32"/>
    <p:sldId id="551" r:id="rId33"/>
    <p:sldId id="554" r:id="rId34"/>
    <p:sldId id="552" r:id="rId35"/>
    <p:sldId id="553" r:id="rId36"/>
    <p:sldId id="490" r:id="rId37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INNI Belen" initials="Z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087" autoAdjust="0"/>
  </p:normalViewPr>
  <p:slideViewPr>
    <p:cSldViewPr>
      <p:cViewPr varScale="1">
        <p:scale>
          <a:sx n="56" d="100"/>
          <a:sy n="56" d="100"/>
        </p:scale>
        <p:origin x="4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smano_l\Downloads\dev-2020-184-es-g0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erson_A\Downloads\cfe-2021-307-en-g00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cfe/pc/Deliverables/DigitalSMEE/Meeting%20and%20events/SELA%2022%20July%202021/g4-6%20_%20SMEEO%20Policy%20Highligh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cfe/pc/Deliverables/DigitalSMEE/Meeting%20and%20events/SELA%2022%20July%202021/g4-7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erson_A\Downloads\cfe-2021-307-en-g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erson_A\Downloads\cfe-2021-307-en-g01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erson_A\Downloads\cfe-2021-307-en-g01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4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04134894682703"/>
          <c:y val="9.4669819672814126E-2"/>
          <c:w val="0.80907562025594526"/>
          <c:h val="0.69675960483557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'Gráfico 1.9'!$D$36</c:f>
              <c:strCache>
                <c:ptCount val="1"/>
                <c:pt idx="0">
                  <c:v>Panel A. Percentage of workers without labour-based social insurance and main social assitance schemes</c:v>
                </c:pt>
              </c:strCache>
            </c:strRef>
          </c:tx>
          <c:spPr>
            <a:solidFill>
              <a:srgbClr val="F479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B4BD-47D9-B6A4-6864C1D3A113}"/>
              </c:ext>
            </c:extLst>
          </c:dPt>
          <c:cat>
            <c:strRef>
              <c:f>'Gráfico 1.9'!$D$37:$D$51</c:f>
              <c:strCache>
                <c:ptCount val="15"/>
                <c:pt idx="0">
                  <c:v>El Salvador</c:v>
                </c:pt>
                <c:pt idx="1">
                  <c:v>Honduras</c:v>
                </c:pt>
                <c:pt idx="2">
                  <c:v>Perú</c:v>
                </c:pt>
                <c:pt idx="3">
                  <c:v>Paraguay</c:v>
                </c:pt>
                <c:pt idx="4">
                  <c:v>Colombia</c:v>
                </c:pt>
                <c:pt idx="5">
                  <c:v>Ecuador</c:v>
                </c:pt>
                <c:pt idx="6">
                  <c:v>México</c:v>
                </c:pt>
                <c:pt idx="7">
                  <c:v>Brasil</c:v>
                </c:pt>
                <c:pt idx="8">
                  <c:v>Bolivia</c:v>
                </c:pt>
                <c:pt idx="9">
                  <c:v>Costa Rica</c:v>
                </c:pt>
                <c:pt idx="10">
                  <c:v>Argentina</c:v>
                </c:pt>
                <c:pt idx="11">
                  <c:v>Chile</c:v>
                </c:pt>
                <c:pt idx="12">
                  <c:v>Uruguay</c:v>
                </c:pt>
                <c:pt idx="14">
                  <c:v>Promedio ALC</c:v>
                </c:pt>
              </c:strCache>
            </c:strRef>
          </c:cat>
          <c:val>
            <c:numRef>
              <c:f>'Gráfico 1.9'!$E$37:$E$51</c:f>
              <c:numCache>
                <c:formatCode>General</c:formatCode>
                <c:ptCount val="15"/>
                <c:pt idx="0">
                  <c:v>65.569999999999993</c:v>
                </c:pt>
                <c:pt idx="1">
                  <c:v>62.82</c:v>
                </c:pt>
                <c:pt idx="2">
                  <c:v>59.17</c:v>
                </c:pt>
                <c:pt idx="3">
                  <c:v>56.23</c:v>
                </c:pt>
                <c:pt idx="4">
                  <c:v>46.32</c:v>
                </c:pt>
                <c:pt idx="5">
                  <c:v>43.41</c:v>
                </c:pt>
                <c:pt idx="6">
                  <c:v>31.659999999999997</c:v>
                </c:pt>
                <c:pt idx="7">
                  <c:v>31.5</c:v>
                </c:pt>
                <c:pt idx="8">
                  <c:v>27.72</c:v>
                </c:pt>
                <c:pt idx="9">
                  <c:v>27.459999999999994</c:v>
                </c:pt>
                <c:pt idx="10">
                  <c:v>17.53</c:v>
                </c:pt>
                <c:pt idx="11">
                  <c:v>14.400000000000006</c:v>
                </c:pt>
                <c:pt idx="12">
                  <c:v>12.549999999999997</c:v>
                </c:pt>
                <c:pt idx="14">
                  <c:v>38.18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D-47D9-B6A4-6864C1D3A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264520"/>
        <c:axId val="965268784"/>
      </c:barChart>
      <c:catAx>
        <c:axId val="965264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268784"/>
        <c:crosses val="autoZero"/>
        <c:auto val="1"/>
        <c:lblAlgn val="ctr"/>
        <c:lblOffset val="0"/>
        <c:tickLblSkip val="1"/>
        <c:noMultiLvlLbl val="0"/>
      </c:catAx>
      <c:valAx>
        <c:axId val="96526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264520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82137195561323E-2"/>
          <c:y val="4.100212790430182E-2"/>
          <c:w val="0.94248612912523422"/>
          <c:h val="0.739712157809983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stat insight 3'!$I$35</c:f>
              <c:strCache>
                <c:ptCount val="1"/>
                <c:pt idx="0">
                  <c:v>SMEs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 stat insight 3'!$A$36:$A$68</c:f>
              <c:strCache>
                <c:ptCount val="33"/>
                <c:pt idx="0">
                  <c:v>United States</c:v>
                </c:pt>
                <c:pt idx="1">
                  <c:v>United Kingdom</c:v>
                </c:pt>
                <c:pt idx="2">
                  <c:v>Japan</c:v>
                </c:pt>
                <c:pt idx="3">
                  <c:v>Canada</c:v>
                </c:pt>
                <c:pt idx="4">
                  <c:v>Sweden</c:v>
                </c:pt>
                <c:pt idx="5">
                  <c:v>Denmark</c:v>
                </c:pt>
                <c:pt idx="6">
                  <c:v>Australia</c:v>
                </c:pt>
                <c:pt idx="7">
                  <c:v>Germany</c:v>
                </c:pt>
                <c:pt idx="8">
                  <c:v>Finland</c:v>
                </c:pt>
                <c:pt idx="9">
                  <c:v>Iceland</c:v>
                </c:pt>
                <c:pt idx="10">
                  <c:v>Netherlands</c:v>
                </c:pt>
                <c:pt idx="11">
                  <c:v>Norway</c:v>
                </c:pt>
                <c:pt idx="12">
                  <c:v>France</c:v>
                </c:pt>
                <c:pt idx="13">
                  <c:v>Switzerland</c:v>
                </c:pt>
                <c:pt idx="14">
                  <c:v>Czech Republic</c:v>
                </c:pt>
                <c:pt idx="15">
                  <c:v>Poland</c:v>
                </c:pt>
                <c:pt idx="16">
                  <c:v>New Zealand</c:v>
                </c:pt>
                <c:pt idx="17">
                  <c:v>Spain</c:v>
                </c:pt>
                <c:pt idx="18">
                  <c:v>Luxembourg</c:v>
                </c:pt>
                <c:pt idx="19">
                  <c:v>Austria</c:v>
                </c:pt>
                <c:pt idx="20">
                  <c:v>Belgium</c:v>
                </c:pt>
                <c:pt idx="21">
                  <c:v>Slovenia</c:v>
                </c:pt>
                <c:pt idx="22">
                  <c:v>Mexico</c:v>
                </c:pt>
                <c:pt idx="23">
                  <c:v>Hungary</c:v>
                </c:pt>
                <c:pt idx="24">
                  <c:v>Lithuania</c:v>
                </c:pt>
                <c:pt idx="25">
                  <c:v>Ireland</c:v>
                </c:pt>
                <c:pt idx="26">
                  <c:v>Israel</c:v>
                </c:pt>
                <c:pt idx="27">
                  <c:v>Portugal</c:v>
                </c:pt>
                <c:pt idx="28">
                  <c:v>Estonia</c:v>
                </c:pt>
                <c:pt idx="29">
                  <c:v>Latvia</c:v>
                </c:pt>
                <c:pt idx="30">
                  <c:v>Slovak Republic</c:v>
                </c:pt>
                <c:pt idx="31">
                  <c:v>Italy</c:v>
                </c:pt>
                <c:pt idx="32">
                  <c:v>Greece</c:v>
                </c:pt>
              </c:strCache>
            </c:strRef>
          </c:cat>
          <c:val>
            <c:numRef>
              <c:f>'Figure stat insight 3'!$I$36:$I$68</c:f>
              <c:numCache>
                <c:formatCode>0%</c:formatCode>
                <c:ptCount val="33"/>
                <c:pt idx="0">
                  <c:v>0.50377074446406644</c:v>
                </c:pt>
                <c:pt idx="1">
                  <c:v>0.58061135062478397</c:v>
                </c:pt>
                <c:pt idx="2">
                  <c:v>0.67164260483692473</c:v>
                </c:pt>
                <c:pt idx="3">
                  <c:v>0.69243243416869427</c:v>
                </c:pt>
                <c:pt idx="4">
                  <c:v>0.70960466736579064</c:v>
                </c:pt>
                <c:pt idx="5">
                  <c:v>0.7172278529949454</c:v>
                </c:pt>
                <c:pt idx="6">
                  <c:v>0.72893783700957471</c:v>
                </c:pt>
                <c:pt idx="7">
                  <c:v>0.73068829379514366</c:v>
                </c:pt>
                <c:pt idx="8">
                  <c:v>0.74101896523802868</c:v>
                </c:pt>
                <c:pt idx="9">
                  <c:v>0.75234200508529336</c:v>
                </c:pt>
                <c:pt idx="10">
                  <c:v>0.7533053902491631</c:v>
                </c:pt>
                <c:pt idx="11">
                  <c:v>0.75862090743349664</c:v>
                </c:pt>
                <c:pt idx="12">
                  <c:v>0.75925226371107279</c:v>
                </c:pt>
                <c:pt idx="13">
                  <c:v>0.76083720311476877</c:v>
                </c:pt>
                <c:pt idx="14">
                  <c:v>0.76309447434777788</c:v>
                </c:pt>
                <c:pt idx="15">
                  <c:v>0.77596897129719578</c:v>
                </c:pt>
                <c:pt idx="16">
                  <c:v>0.78412252679502314</c:v>
                </c:pt>
                <c:pt idx="17">
                  <c:v>0.79188621640139112</c:v>
                </c:pt>
                <c:pt idx="18">
                  <c:v>0.79430617469761566</c:v>
                </c:pt>
                <c:pt idx="19">
                  <c:v>0.79512127635890673</c:v>
                </c:pt>
                <c:pt idx="20">
                  <c:v>0.81260886898548534</c:v>
                </c:pt>
                <c:pt idx="21">
                  <c:v>0.81778516248743516</c:v>
                </c:pt>
                <c:pt idx="22">
                  <c:v>0.81817468048055142</c:v>
                </c:pt>
                <c:pt idx="23">
                  <c:v>0.82094040219378173</c:v>
                </c:pt>
                <c:pt idx="24">
                  <c:v>0.8247019107673863</c:v>
                </c:pt>
                <c:pt idx="25">
                  <c:v>0.82666080065863945</c:v>
                </c:pt>
                <c:pt idx="26">
                  <c:v>0.82896999765246171</c:v>
                </c:pt>
                <c:pt idx="27">
                  <c:v>0.82996057600985862</c:v>
                </c:pt>
                <c:pt idx="28">
                  <c:v>0.83302020309852354</c:v>
                </c:pt>
                <c:pt idx="29">
                  <c:v>0.85013433323614795</c:v>
                </c:pt>
                <c:pt idx="30">
                  <c:v>0.86574543453745256</c:v>
                </c:pt>
                <c:pt idx="31">
                  <c:v>0.86778387177629113</c:v>
                </c:pt>
                <c:pt idx="32">
                  <c:v>0.88160076369085849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0-4EFF-ACDD-61C28855C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400304"/>
        <c:axId val="1"/>
      </c:barChart>
      <c:catAx>
        <c:axId val="43740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3740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'SMEEO Policy Highlights'!$B$3:$B$34</c:f>
              <c:strCache>
                <c:ptCount val="32"/>
                <c:pt idx="0">
                  <c:v>Chile</c:v>
                </c:pt>
                <c:pt idx="1">
                  <c:v>Colombia</c:v>
                </c:pt>
                <c:pt idx="2">
                  <c:v>Mexico</c:v>
                </c:pt>
                <c:pt idx="3">
                  <c:v>Ireland</c:v>
                </c:pt>
                <c:pt idx="4">
                  <c:v>Italy</c:v>
                </c:pt>
                <c:pt idx="5">
                  <c:v>Spain</c:v>
                </c:pt>
                <c:pt idx="6">
                  <c:v>Japan</c:v>
                </c:pt>
                <c:pt idx="7">
                  <c:v>South Korea</c:v>
                </c:pt>
                <c:pt idx="8">
                  <c:v>United Kingdom</c:v>
                </c:pt>
                <c:pt idx="9">
                  <c:v>United States</c:v>
                </c:pt>
                <c:pt idx="10">
                  <c:v>Austria</c:v>
                </c:pt>
                <c:pt idx="11">
                  <c:v>Switzerland</c:v>
                </c:pt>
                <c:pt idx="12">
                  <c:v>France</c:v>
                </c:pt>
                <c:pt idx="13">
                  <c:v>Portugal</c:v>
                </c:pt>
                <c:pt idx="14">
                  <c:v>Finland</c:v>
                </c:pt>
                <c:pt idx="15">
                  <c:v>Greece</c:v>
                </c:pt>
                <c:pt idx="16">
                  <c:v>New Zealand</c:v>
                </c:pt>
                <c:pt idx="17">
                  <c:v>Sweden</c:v>
                </c:pt>
                <c:pt idx="18">
                  <c:v>Canada</c:v>
                </c:pt>
                <c:pt idx="19">
                  <c:v>Poland</c:v>
                </c:pt>
                <c:pt idx="20">
                  <c:v>Lithuania</c:v>
                </c:pt>
                <c:pt idx="21">
                  <c:v>Belgium</c:v>
                </c:pt>
                <c:pt idx="22">
                  <c:v>Australia</c:v>
                </c:pt>
                <c:pt idx="23">
                  <c:v>Denmark</c:v>
                </c:pt>
                <c:pt idx="24">
                  <c:v>Czech Republic</c:v>
                </c:pt>
                <c:pt idx="25">
                  <c:v>Israel</c:v>
                </c:pt>
                <c:pt idx="26">
                  <c:v>Norway</c:v>
                </c:pt>
                <c:pt idx="27">
                  <c:v>Turkey</c:v>
                </c:pt>
                <c:pt idx="28">
                  <c:v>Germany</c:v>
                </c:pt>
                <c:pt idx="29">
                  <c:v>Hungary</c:v>
                </c:pt>
                <c:pt idx="30">
                  <c:v>Netherlands</c:v>
                </c:pt>
                <c:pt idx="31">
                  <c:v>Slovak Republic</c:v>
                </c:pt>
              </c:strCache>
            </c:strRef>
          </c:cat>
          <c:val>
            <c:numRef>
              <c:f>'SMEEO Policy Highlights'!$C$3:$C$34</c:f>
              <c:numCache>
                <c:formatCode>General</c:formatCode>
                <c:ptCount val="32"/>
                <c:pt idx="0">
                  <c:v>62.15166</c:v>
                </c:pt>
                <c:pt idx="1">
                  <c:v>59.501559999999998</c:v>
                </c:pt>
                <c:pt idx="2">
                  <c:v>59.359009999999998</c:v>
                </c:pt>
                <c:pt idx="3">
                  <c:v>58.397750000000002</c:v>
                </c:pt>
                <c:pt idx="4">
                  <c:v>51.232779999999998</c:v>
                </c:pt>
                <c:pt idx="5">
                  <c:v>49.017939999999996</c:v>
                </c:pt>
                <c:pt idx="6">
                  <c:v>46.74973</c:v>
                </c:pt>
                <c:pt idx="7">
                  <c:v>45.480730000000001</c:v>
                </c:pt>
                <c:pt idx="8">
                  <c:v>45.087630000000004</c:v>
                </c:pt>
                <c:pt idx="9">
                  <c:v>44.898650000000004</c:v>
                </c:pt>
                <c:pt idx="10">
                  <c:v>44.320239999999998</c:v>
                </c:pt>
                <c:pt idx="11">
                  <c:v>44.224400000000003</c:v>
                </c:pt>
                <c:pt idx="12">
                  <c:v>43.361139999999999</c:v>
                </c:pt>
                <c:pt idx="13">
                  <c:v>42.609720000000003</c:v>
                </c:pt>
                <c:pt idx="14">
                  <c:v>41.477930000000001</c:v>
                </c:pt>
                <c:pt idx="15">
                  <c:v>40.565250000000006</c:v>
                </c:pt>
                <c:pt idx="16">
                  <c:v>40.0852</c:v>
                </c:pt>
                <c:pt idx="17">
                  <c:v>39.331589999999998</c:v>
                </c:pt>
                <c:pt idx="18">
                  <c:v>38.328710000000001</c:v>
                </c:pt>
                <c:pt idx="19">
                  <c:v>38.271349999999998</c:v>
                </c:pt>
                <c:pt idx="20">
                  <c:v>37.79054</c:v>
                </c:pt>
                <c:pt idx="21">
                  <c:v>35.990850000000002</c:v>
                </c:pt>
                <c:pt idx="22">
                  <c:v>35.271450000000002</c:v>
                </c:pt>
                <c:pt idx="23">
                  <c:v>34.344920000000002</c:v>
                </c:pt>
                <c:pt idx="24">
                  <c:v>33.931529999999995</c:v>
                </c:pt>
                <c:pt idx="25">
                  <c:v>33.519829999999999</c:v>
                </c:pt>
                <c:pt idx="26">
                  <c:v>31.811119999999999</c:v>
                </c:pt>
                <c:pt idx="27">
                  <c:v>31.717140000000001</c:v>
                </c:pt>
                <c:pt idx="28">
                  <c:v>31.43854</c:v>
                </c:pt>
                <c:pt idx="29">
                  <c:v>30.040889999999997</c:v>
                </c:pt>
                <c:pt idx="30">
                  <c:v>24.999370000000003</c:v>
                </c:pt>
                <c:pt idx="31">
                  <c:v>24.55199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B-4A36-97B0-27A0074C2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27682168"/>
        <c:axId val="627685776"/>
      </c:barChart>
      <c:catAx>
        <c:axId val="62768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85776"/>
        <c:crosses val="autoZero"/>
        <c:auto val="1"/>
        <c:lblAlgn val="ctr"/>
        <c:lblOffset val="100"/>
        <c:noMultiLvlLbl val="0"/>
      </c:catAx>
      <c:valAx>
        <c:axId val="62768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682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2837267884802"/>
          <c:y val="3.7064900185984219E-2"/>
          <c:w val="0.86930575019654432"/>
          <c:h val="0.7955248622103227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'g4-7'!$B$61:$B$70</c:f>
              <c:numCache>
                <c:formatCode>General</c:formatCode>
                <c:ptCount val="10"/>
                <c:pt idx="0">
                  <c:v>60.641606000000003</c:v>
                </c:pt>
                <c:pt idx="1">
                  <c:v>20.199892999999999</c:v>
                </c:pt>
                <c:pt idx="2">
                  <c:v>25.995242999999999</c:v>
                </c:pt>
                <c:pt idx="3">
                  <c:v>23.673670000000001</c:v>
                </c:pt>
                <c:pt idx="4">
                  <c:v>19.349368999999999</c:v>
                </c:pt>
                <c:pt idx="5">
                  <c:v>20.570713999999999</c:v>
                </c:pt>
                <c:pt idx="6">
                  <c:v>28.299223999999999</c:v>
                </c:pt>
                <c:pt idx="7">
                  <c:v>30.290512</c:v>
                </c:pt>
                <c:pt idx="8">
                  <c:v>24.931667000000001</c:v>
                </c:pt>
                <c:pt idx="9">
                  <c:v>42.371290000000002</c:v>
                </c:pt>
              </c:numCache>
            </c:numRef>
          </c:xVal>
          <c:yVal>
            <c:numRef>
              <c:f>'g4-7'!$C$61:$C$70</c:f>
              <c:numCache>
                <c:formatCode>General</c:formatCode>
                <c:ptCount val="10"/>
                <c:pt idx="0">
                  <c:v>43.29795</c:v>
                </c:pt>
                <c:pt idx="1">
                  <c:v>38.33408</c:v>
                </c:pt>
                <c:pt idx="2">
                  <c:v>26.721350000000001</c:v>
                </c:pt>
                <c:pt idx="3">
                  <c:v>35.855040000000002</c:v>
                </c:pt>
                <c:pt idx="4">
                  <c:v>37.042999999999999</c:v>
                </c:pt>
                <c:pt idx="5">
                  <c:v>25.00967</c:v>
                </c:pt>
                <c:pt idx="6">
                  <c:v>41.697450000000003</c:v>
                </c:pt>
                <c:pt idx="7">
                  <c:v>50.650189999999995</c:v>
                </c:pt>
                <c:pt idx="8">
                  <c:v>48.724800000000002</c:v>
                </c:pt>
                <c:pt idx="9">
                  <c:v>43.306100000000001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DB-48BF-8135-38C44EC06303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D73AF72D-E9EF-4F28-B0C4-BEF442F33E9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1DB-48BF-8135-38C44EC06303}"/>
                </c:ext>
              </c:extLst>
            </c:dLbl>
            <c:dLbl>
              <c:idx val="1"/>
              <c:layout>
                <c:manualLayout>
                  <c:x val="-0.12463248780646698"/>
                  <c:y val="-0.12408620934999977"/>
                </c:manualLayout>
              </c:layout>
              <c:tx>
                <c:rich>
                  <a:bodyPr/>
                  <a:lstStyle/>
                  <a:p>
                    <a:fld id="{F82BD378-1A2B-4F37-9499-E6EE28A6D12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1DB-48BF-8135-38C44EC063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63F2EA7-46C8-497D-BBAA-17751452B32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1DB-48BF-8135-38C44EC06303}"/>
                </c:ext>
              </c:extLst>
            </c:dLbl>
            <c:dLbl>
              <c:idx val="3"/>
              <c:layout>
                <c:manualLayout>
                  <c:x val="-3.9880358923230337E-2"/>
                  <c:y val="3.6934436484137759E-2"/>
                </c:manualLayout>
              </c:layout>
              <c:tx>
                <c:rich>
                  <a:bodyPr/>
                  <a:lstStyle/>
                  <a:p>
                    <a:fld id="{3FD966A4-257B-4E06-A362-C04500995CC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1DB-48BF-8135-38C44EC06303}"/>
                </c:ext>
              </c:extLst>
            </c:dLbl>
            <c:dLbl>
              <c:idx val="4"/>
              <c:layout>
                <c:manualLayout>
                  <c:x val="-0.13795242934920041"/>
                  <c:y val="3.6011010331973139E-2"/>
                </c:manualLayout>
              </c:layout>
              <c:tx>
                <c:rich>
                  <a:bodyPr/>
                  <a:lstStyle/>
                  <a:p>
                    <a:fld id="{F837E2C6-AA2D-4F2F-9281-113D40B6CB3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1DB-48BF-8135-38C44EC0630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5473170-364B-4ACF-9A83-73E1EF83AD5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1DB-48BF-8135-38C44EC06303}"/>
                </c:ext>
              </c:extLst>
            </c:dLbl>
            <c:dLbl>
              <c:idx val="6"/>
              <c:layout>
                <c:manualLayout>
                  <c:x val="0"/>
                  <c:y val="-4.7350475752144496E-2"/>
                </c:manualLayout>
              </c:layout>
              <c:tx>
                <c:rich>
                  <a:bodyPr/>
                  <a:lstStyle/>
                  <a:p>
                    <a:fld id="{6E66342E-AB1B-42BB-8CF8-E4B803458C3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1DB-48BF-8135-38C44EC0630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DA99B49-E21C-4906-88AC-B2D59B91922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1DB-48BF-8135-38C44EC06303}"/>
                </c:ext>
              </c:extLst>
            </c:dLbl>
            <c:dLbl>
              <c:idx val="8"/>
              <c:layout>
                <c:manualLayout>
                  <c:x val="-0.12149688117169179"/>
                  <c:y val="-4.7350475752144496E-2"/>
                </c:manualLayout>
              </c:layout>
              <c:tx>
                <c:rich>
                  <a:bodyPr/>
                  <a:lstStyle/>
                  <a:p>
                    <a:fld id="{D5591D6A-C2D1-4490-A327-DEF7D286785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1DB-48BF-8135-38C44EC06303}"/>
                </c:ext>
              </c:extLst>
            </c:dLbl>
            <c:dLbl>
              <c:idx val="9"/>
              <c:layout>
                <c:manualLayout>
                  <c:x val="0"/>
                  <c:y val="9.9962115476749491E-2"/>
                </c:manualLayout>
              </c:layout>
              <c:tx>
                <c:rich>
                  <a:bodyPr/>
                  <a:lstStyle/>
                  <a:p>
                    <a:fld id="{263EEC7E-2896-4229-8A07-C08B5E6DF18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C1DB-48BF-8135-38C44EC06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rgbClr val="294397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'g4-7'!$B$61:$B$70</c:f>
              <c:numCache>
                <c:formatCode>General</c:formatCode>
                <c:ptCount val="10"/>
                <c:pt idx="0">
                  <c:v>60.641606000000003</c:v>
                </c:pt>
                <c:pt idx="1">
                  <c:v>20.199892999999999</c:v>
                </c:pt>
                <c:pt idx="2">
                  <c:v>25.995242999999999</c:v>
                </c:pt>
                <c:pt idx="3">
                  <c:v>23.673670000000001</c:v>
                </c:pt>
                <c:pt idx="4">
                  <c:v>19.349368999999999</c:v>
                </c:pt>
                <c:pt idx="5">
                  <c:v>20.570713999999999</c:v>
                </c:pt>
                <c:pt idx="6">
                  <c:v>28.299223999999999</c:v>
                </c:pt>
                <c:pt idx="7">
                  <c:v>30.290512</c:v>
                </c:pt>
                <c:pt idx="8">
                  <c:v>24.931667000000001</c:v>
                </c:pt>
                <c:pt idx="9">
                  <c:v>42.371290000000002</c:v>
                </c:pt>
              </c:numCache>
            </c:numRef>
          </c:xVal>
          <c:yVal>
            <c:numRef>
              <c:f>'g4-7'!$C$61:$C$70</c:f>
              <c:numCache>
                <c:formatCode>General</c:formatCode>
                <c:ptCount val="10"/>
                <c:pt idx="0">
                  <c:v>43.29795</c:v>
                </c:pt>
                <c:pt idx="1">
                  <c:v>38.33408</c:v>
                </c:pt>
                <c:pt idx="2">
                  <c:v>26.721350000000001</c:v>
                </c:pt>
                <c:pt idx="3">
                  <c:v>35.855040000000002</c:v>
                </c:pt>
                <c:pt idx="4">
                  <c:v>37.042999999999999</c:v>
                </c:pt>
                <c:pt idx="5">
                  <c:v>25.00967</c:v>
                </c:pt>
                <c:pt idx="6">
                  <c:v>41.697450000000003</c:v>
                </c:pt>
                <c:pt idx="7">
                  <c:v>50.650189999999995</c:v>
                </c:pt>
                <c:pt idx="8">
                  <c:v>48.724800000000002</c:v>
                </c:pt>
                <c:pt idx="9">
                  <c:v>43.306100000000001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'g4-7'!$A$61:$A$70</c15:f>
                <c15:dlblRangeCache>
                  <c:ptCount val="10"/>
                  <c:pt idx="0">
                    <c:v>ICT</c:v>
                  </c:pt>
                  <c:pt idx="1">
                    <c:v>Accomodation, Food and Beverage Services</c:v>
                  </c:pt>
                  <c:pt idx="2">
                    <c:v>Transportation</c:v>
                  </c:pt>
                  <c:pt idx="3">
                    <c:v>Wholesale Trade</c:v>
                  </c:pt>
                  <c:pt idx="4">
                    <c:v>Retail Trade</c:v>
                  </c:pt>
                  <c:pt idx="5">
                    <c:v>Construction</c:v>
                  </c:pt>
                  <c:pt idx="6">
                    <c:v>Manufacturing</c:v>
                  </c:pt>
                  <c:pt idx="7">
                    <c:v>Real Estate Services</c:v>
                  </c:pt>
                  <c:pt idx="8">
                    <c:v>Administrative Activities</c:v>
                  </c:pt>
                  <c:pt idx="9">
                    <c:v>Professional/Scientific/Technical Activities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C1DB-48BF-8135-38C44EC06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819144"/>
        <c:axId val="699816520"/>
      </c:scatterChart>
      <c:valAx>
        <c:axId val="699819144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40000"/>
                  <a:lumOff val="60000"/>
                  <a:alpha val="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Proporción de pymes con acceso a banda ancha </a:t>
                </a:r>
                <a:r>
                  <a:rPr lang="en-GB"/>
                  <a:t>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816520"/>
        <c:crosses val="autoZero"/>
        <c:crossBetween val="midCat"/>
      </c:valAx>
      <c:valAx>
        <c:axId val="69981652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Proporción de pymes que aumentan la digitalización </a:t>
                </a:r>
                <a:r>
                  <a:rPr lang="en-GB"/>
                  <a:t>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819144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6FCF7"/>
    </a:solidFill>
    <a:ln w="9525" cap="flat" cmpd="sng" algn="ctr">
      <a:solidFill>
        <a:schemeClr val="accent6">
          <a:lumMod val="20000"/>
          <a:lumOff val="80000"/>
        </a:schemeClr>
      </a:solidFill>
      <a:round/>
    </a:ln>
    <a:effectLst/>
  </c:spPr>
  <c:txPr>
    <a:bodyPr/>
    <a:lstStyle/>
    <a:p>
      <a:pPr>
        <a:defRPr sz="1200">
          <a:solidFill>
            <a:schemeClr val="bg2">
              <a:lumMod val="10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64258669740883E-2"/>
          <c:y val="2.1301437811745417E-2"/>
          <c:w val="0.90819219416286578"/>
          <c:h val="0.89676986653708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3.14'!$C$30</c:f>
              <c:strCache>
                <c:ptCount val="1"/>
                <c:pt idx="0">
                  <c:v>Share of SMEs receiving government support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'Figure 3.14'!$B$31:$B$62</c:f>
              <c:strCache>
                <c:ptCount val="32"/>
                <c:pt idx="0">
                  <c:v>JPN</c:v>
                </c:pt>
                <c:pt idx="1">
                  <c:v>GRC</c:v>
                </c:pt>
                <c:pt idx="2">
                  <c:v>GBR</c:v>
                </c:pt>
                <c:pt idx="3">
                  <c:v>ITA</c:v>
                </c:pt>
                <c:pt idx="4">
                  <c:v>NZL</c:v>
                </c:pt>
                <c:pt idx="5">
                  <c:v>POL</c:v>
                </c:pt>
                <c:pt idx="6">
                  <c:v>KOR</c:v>
                </c:pt>
                <c:pt idx="7">
                  <c:v>AUT</c:v>
                </c:pt>
                <c:pt idx="8">
                  <c:v>BEL</c:v>
                </c:pt>
                <c:pt idx="9">
                  <c:v>DEU</c:v>
                </c:pt>
                <c:pt idx="10">
                  <c:v>ISR</c:v>
                </c:pt>
                <c:pt idx="11">
                  <c:v>AUS</c:v>
                </c:pt>
                <c:pt idx="12">
                  <c:v>CHE</c:v>
                </c:pt>
                <c:pt idx="13">
                  <c:v>NLD</c:v>
                </c:pt>
                <c:pt idx="14">
                  <c:v>FIN</c:v>
                </c:pt>
                <c:pt idx="15">
                  <c:v>FRA</c:v>
                </c:pt>
                <c:pt idx="16">
                  <c:v>IRL</c:v>
                </c:pt>
                <c:pt idx="17">
                  <c:v>NOR</c:v>
                </c:pt>
                <c:pt idx="18">
                  <c:v>CZE</c:v>
                </c:pt>
                <c:pt idx="19">
                  <c:v>ESP</c:v>
                </c:pt>
                <c:pt idx="20">
                  <c:v>LTU</c:v>
                </c:pt>
                <c:pt idx="21">
                  <c:v>USA</c:v>
                </c:pt>
                <c:pt idx="22">
                  <c:v>DNK</c:v>
                </c:pt>
                <c:pt idx="23">
                  <c:v>SWE</c:v>
                </c:pt>
                <c:pt idx="24">
                  <c:v>PRT</c:v>
                </c:pt>
                <c:pt idx="25">
                  <c:v>CAN</c:v>
                </c:pt>
                <c:pt idx="26">
                  <c:v>HUN</c:v>
                </c:pt>
                <c:pt idx="27">
                  <c:v>SVK</c:v>
                </c:pt>
                <c:pt idx="28">
                  <c:v>TUR</c:v>
                </c:pt>
                <c:pt idx="29">
                  <c:v>CHL</c:v>
                </c:pt>
                <c:pt idx="30">
                  <c:v>COL</c:v>
                </c:pt>
                <c:pt idx="31">
                  <c:v>MEX</c:v>
                </c:pt>
              </c:strCache>
            </c:strRef>
          </c:cat>
          <c:val>
            <c:numRef>
              <c:f>'Figure 3.14'!$C$31:$C$62</c:f>
              <c:numCache>
                <c:formatCode>General</c:formatCode>
                <c:ptCount val="32"/>
                <c:pt idx="0">
                  <c:v>62.245090000000005</c:v>
                </c:pt>
                <c:pt idx="1">
                  <c:v>58.114840000000001</c:v>
                </c:pt>
                <c:pt idx="2">
                  <c:v>54.925610000000006</c:v>
                </c:pt>
                <c:pt idx="3">
                  <c:v>54.200570000000006</c:v>
                </c:pt>
                <c:pt idx="4">
                  <c:v>51.830279999999995</c:v>
                </c:pt>
                <c:pt idx="5">
                  <c:v>50.217170000000003</c:v>
                </c:pt>
                <c:pt idx="6">
                  <c:v>43.054349999999999</c:v>
                </c:pt>
                <c:pt idx="7">
                  <c:v>42.385719999999999</c:v>
                </c:pt>
                <c:pt idx="8">
                  <c:v>41.239670000000004</c:v>
                </c:pt>
                <c:pt idx="9">
                  <c:v>39.812370000000001</c:v>
                </c:pt>
                <c:pt idx="10">
                  <c:v>39.015699999999995</c:v>
                </c:pt>
                <c:pt idx="11">
                  <c:v>37.833290000000005</c:v>
                </c:pt>
                <c:pt idx="12">
                  <c:v>36.740299999999998</c:v>
                </c:pt>
                <c:pt idx="13">
                  <c:v>35.898629999999997</c:v>
                </c:pt>
                <c:pt idx="14">
                  <c:v>35.141640000000002</c:v>
                </c:pt>
                <c:pt idx="15">
                  <c:v>34.635770000000001</c:v>
                </c:pt>
                <c:pt idx="16">
                  <c:v>33.364699999999999</c:v>
                </c:pt>
                <c:pt idx="17">
                  <c:v>31.756869999999999</c:v>
                </c:pt>
                <c:pt idx="18">
                  <c:v>31.54571</c:v>
                </c:pt>
                <c:pt idx="19">
                  <c:v>31.078450000000004</c:v>
                </c:pt>
                <c:pt idx="20">
                  <c:v>30.886190000000003</c:v>
                </c:pt>
                <c:pt idx="21">
                  <c:v>30.165589999999998</c:v>
                </c:pt>
                <c:pt idx="22">
                  <c:v>26.304889999999997</c:v>
                </c:pt>
                <c:pt idx="23">
                  <c:v>25.243320000000004</c:v>
                </c:pt>
                <c:pt idx="24">
                  <c:v>21.432480000000002</c:v>
                </c:pt>
                <c:pt idx="25">
                  <c:v>20.52515</c:v>
                </c:pt>
                <c:pt idx="26">
                  <c:v>18.287849999999999</c:v>
                </c:pt>
                <c:pt idx="27">
                  <c:v>16.396430000000002</c:v>
                </c:pt>
                <c:pt idx="28">
                  <c:v>16.164809999999999</c:v>
                </c:pt>
                <c:pt idx="29">
                  <c:v>9.9155300000000004</c:v>
                </c:pt>
                <c:pt idx="30">
                  <c:v>7.9928600000000003</c:v>
                </c:pt>
                <c:pt idx="31">
                  <c:v>7.4779799999999996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5-4112-97DC-C41D094FC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563507056"/>
        <c:axId val="1"/>
      </c:barChart>
      <c:catAx>
        <c:axId val="56350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GB" dirty="0" err="1" smtClean="0"/>
                  <a:t>Proporcion</a:t>
                </a:r>
                <a:r>
                  <a:rPr lang="en-GB" baseline="0" dirty="0" smtClean="0"/>
                  <a:t> de </a:t>
                </a:r>
                <a:r>
                  <a:rPr lang="en-GB" baseline="0" dirty="0" err="1" smtClean="0"/>
                  <a:t>PyMES</a:t>
                </a:r>
                <a:r>
                  <a:rPr lang="en-GB" baseline="0" dirty="0" smtClean="0"/>
                  <a:t> que </a:t>
                </a:r>
                <a:r>
                  <a:rPr lang="en-GB" baseline="0" dirty="0" err="1" smtClean="0"/>
                  <a:t>reciben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ayuda</a:t>
                </a:r>
                <a:r>
                  <a:rPr lang="en-GB" baseline="0" dirty="0" smtClean="0"/>
                  <a:t> del </a:t>
                </a:r>
                <a:r>
                  <a:rPr lang="en-GB" baseline="0" dirty="0" err="1" smtClean="0"/>
                  <a:t>gobierno</a:t>
                </a:r>
                <a:r>
                  <a:rPr lang="en-GB" baseline="0" dirty="0" smtClean="0"/>
                  <a:t> </a:t>
                </a:r>
                <a:r>
                  <a:rPr lang="en-GB" dirty="0" smtClean="0"/>
                  <a:t> </a:t>
                </a:r>
                <a:r>
                  <a:rPr lang="en-GB" dirty="0"/>
                  <a:t>(%)</a:t>
                </a:r>
              </a:p>
            </c:rich>
          </c:tx>
          <c:layout>
            <c:manualLayout>
              <c:xMode val="edge"/>
              <c:yMode val="edge"/>
              <c:x val="8.744617707100338E-3"/>
              <c:y val="0.17920065547362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563507056"/>
        <c:crosses val="autoZero"/>
        <c:crossBetween val="between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916200859101448E-2"/>
          <c:y val="4.2481112490578794E-2"/>
          <c:w val="0.90159583133485033"/>
          <c:h val="0.840599851456689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'Figure 3.10'!$A$29:$A$32</c:f>
              <c:strCache>
                <c:ptCount val="4"/>
                <c:pt idx="0">
                  <c:v>0 years</c:v>
                </c:pt>
                <c:pt idx="1">
                  <c:v>1-2 years</c:v>
                </c:pt>
                <c:pt idx="2">
                  <c:v>3-4 years</c:v>
                </c:pt>
                <c:pt idx="3">
                  <c:v>&gt;4 years</c:v>
                </c:pt>
              </c:strCache>
            </c:strRef>
          </c:cat>
          <c:val>
            <c:numRef>
              <c:f>'Figure 3.10'!$B$29:$B$32</c:f>
              <c:numCache>
                <c:formatCode>General</c:formatCode>
                <c:ptCount val="4"/>
                <c:pt idx="0">
                  <c:v>14.71359</c:v>
                </c:pt>
                <c:pt idx="1">
                  <c:v>31.727519999999998</c:v>
                </c:pt>
                <c:pt idx="2">
                  <c:v>38.398530000000001</c:v>
                </c:pt>
                <c:pt idx="3">
                  <c:v>44.975360000000002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F-4D9A-AB36-221E2B704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563507384"/>
        <c:axId val="1"/>
      </c:barChart>
      <c:catAx>
        <c:axId val="563507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GB" dirty="0" err="1" smtClean="0"/>
                  <a:t>Edad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563507384"/>
        <c:crosses val="autoZero"/>
        <c:crossBetween val="between"/>
        <c:majorUnit val="10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916200859101448E-2"/>
          <c:y val="4.2481112490578794E-2"/>
          <c:w val="0.90159583133485033"/>
          <c:h val="0.840599851456689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'Figure 3.10'!$G$29:$G$32</c:f>
              <c:strCache>
                <c:ptCount val="4"/>
                <c:pt idx="0">
                  <c:v>0</c:v>
                </c:pt>
                <c:pt idx="1">
                  <c:v> 1 - 9</c:v>
                </c:pt>
                <c:pt idx="2">
                  <c:v>10 - 49</c:v>
                </c:pt>
                <c:pt idx="3">
                  <c:v>50 - 250</c:v>
                </c:pt>
              </c:strCache>
            </c:strRef>
          </c:cat>
          <c:val>
            <c:numRef>
              <c:f>'Figure 3.10'!$H$29:$H$32</c:f>
              <c:numCache>
                <c:formatCode>General</c:formatCode>
                <c:ptCount val="4"/>
                <c:pt idx="0">
                  <c:v>28.498370000000001</c:v>
                </c:pt>
                <c:pt idx="1">
                  <c:v>36.854439999999997</c:v>
                </c:pt>
                <c:pt idx="2">
                  <c:v>53.0608</c:v>
                </c:pt>
                <c:pt idx="3">
                  <c:v>51.782989999999998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6-43C0-B245-78AA4544F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563502464"/>
        <c:axId val="1"/>
      </c:barChart>
      <c:catAx>
        <c:axId val="56350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GB" dirty="0" err="1" smtClean="0"/>
                  <a:t>Tamaño</a:t>
                </a:r>
                <a:endParaRPr lang="en-GB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563502464"/>
        <c:crosses val="autoZero"/>
        <c:crossBetween val="between"/>
        <c:majorUnit val="10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46361810407503"/>
          <c:y val="3.6758563074352546E-2"/>
          <c:w val="0.65318583416509557"/>
          <c:h val="0.73576145087127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Table!$A$63</c:f>
              <c:strCache>
                <c:ptCount val="1"/>
                <c:pt idx="0">
                  <c:v>High income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82B7BDF-8FE3-4A64-8835-B417E9C051D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060-464B-860F-213AAEE5B64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D708CDD-C744-48BA-92EB-655D2B9B214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060-464B-860F-213AAEE5B64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1499E54-D75E-49F4-90BD-3EFB244E74B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060-464B-860F-213AAEE5B64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0594539-592E-4FEF-8439-92EBA9766B3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060-464B-860F-213AAEE5B64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C18D0CF-AD13-4406-8B0D-D831DE37865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060-464B-860F-213AAEE5B64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BB895AD-2245-488F-AF8C-92B87741F7A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060-464B-860F-213AAEE5B64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B42CFC8-2682-4B5C-8AC0-49CDACD3D04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060-464B-860F-213AAEE5B64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2F48217-5477-40A6-A831-42E663DDC88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060-464B-860F-213AAEE5B64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7C64D64F-3D4D-4C37-9FDC-5E417A2596C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060-464B-860F-213AAEE5B64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05FBB7DE-79C1-4FDB-B498-9886A4AF4B4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060-464B-860F-213AAEE5B64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9321F3A8-E10A-4BF9-97B8-F8166773028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060-464B-860F-213AAEE5B64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EAA28514-BDDA-4739-9FB3-32519DB1244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060-464B-860F-213AAEE5B64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81561349-CD2D-4E48-9570-4A5CFE2411A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060-464B-860F-213AAEE5B64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990880D2-B502-4617-8574-2C1DE240B9B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060-464B-860F-213AAEE5B641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4C4A58A0-FA85-41DB-9A8E-2006A0C64EE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060-464B-860F-213AAEE5B641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0CEB1363-08B6-4E91-92EF-3236B74777B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060-464B-860F-213AAEE5B641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152A62C6-D928-4B89-AFB7-4C8357FB9FC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060-464B-860F-213AAEE5B641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D455616D-F9DF-4EBE-804D-5851E7C4483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060-464B-860F-213AAEE5B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Table!$B$61:$T$62</c:f>
              <c:multiLvlStrCache>
                <c:ptCount val="18"/>
                <c:lvl>
                  <c:pt idx="0">
                    <c:v>Access to new markets</c:v>
                  </c:pt>
                  <c:pt idx="1">
                    <c:v>Teleworking / digitalisation</c:v>
                  </c:pt>
                  <c:pt idx="2">
                    <c:v>Innovation</c:v>
                  </c:pt>
                  <c:pt idx="3">
                    <c:v>Training and redeployment</c:v>
                  </c:pt>
                  <c:pt idx="4">
                    <c:v>Policies dedicated to Start-ups</c:v>
                  </c:pt>
                  <c:pt idx="5">
                    <c:v>Sustainability Measures</c:v>
                  </c:pt>
                  <c:pt idx="6">
                    <c:v>Loan guarantees</c:v>
                  </c:pt>
                  <c:pt idx="7">
                    <c:v>Direct lending to SMEs</c:v>
                  </c:pt>
                  <c:pt idx="8">
                    <c:v>Grants and subsidies</c:v>
                  </c:pt>
                  <c:pt idx="9">
                    <c:v>Equity instruments </c:v>
                  </c:pt>
                  <c:pt idx="10">
                    <c:v>Income / corporate tax</c:v>
                  </c:pt>
                  <c:pt idx="11">
                    <c:v>Value Added Tax (VAT)</c:v>
                  </c:pt>
                  <c:pt idx="12">
                    <c:v>Social security and pension contributions</c:v>
                  </c:pt>
                  <c:pt idx="13">
                    <c:v>Rent /utilities</c:v>
                  </c:pt>
                  <c:pt idx="14">
                    <c:v>Debt moratorium</c:v>
                  </c:pt>
                  <c:pt idx="15">
                    <c:v>(Partial)  redundancies</c:v>
                  </c:pt>
                  <c:pt idx="16">
                    <c:v>Wage subsidies</c:v>
                  </c:pt>
                  <c:pt idx="17">
                    <c:v>Measures for self-employed</c:v>
                  </c:pt>
                </c:lvl>
                <c:lvl>
                  <c:pt idx="0">
                    <c:v>Structural policies</c:v>
                  </c:pt>
                  <c:pt idx="6">
                    <c:v>Financial instruments</c:v>
                  </c:pt>
                  <c:pt idx="10">
                    <c:v>Deferral measures </c:v>
                  </c:pt>
                  <c:pt idx="15">
                    <c:v>Labour related schemes</c:v>
                  </c:pt>
                </c:lvl>
              </c:multiLvlStrCache>
            </c:multiLvlStrRef>
          </c:cat>
          <c:val>
            <c:numRef>
              <c:f>Table!$B$63:$S$63</c:f>
              <c:numCache>
                <c:formatCode>General</c:formatCode>
                <c:ptCount val="18"/>
                <c:pt idx="0">
                  <c:v>19</c:v>
                </c:pt>
                <c:pt idx="1">
                  <c:v>25</c:v>
                </c:pt>
                <c:pt idx="2">
                  <c:v>22</c:v>
                </c:pt>
                <c:pt idx="3">
                  <c:v>19</c:v>
                </c:pt>
                <c:pt idx="4">
                  <c:v>17</c:v>
                </c:pt>
                <c:pt idx="5">
                  <c:v>15</c:v>
                </c:pt>
                <c:pt idx="6">
                  <c:v>37</c:v>
                </c:pt>
                <c:pt idx="7">
                  <c:v>33</c:v>
                </c:pt>
                <c:pt idx="8">
                  <c:v>32</c:v>
                </c:pt>
                <c:pt idx="9">
                  <c:v>17</c:v>
                </c:pt>
                <c:pt idx="10">
                  <c:v>35</c:v>
                </c:pt>
                <c:pt idx="11">
                  <c:v>19</c:v>
                </c:pt>
                <c:pt idx="12">
                  <c:v>15</c:v>
                </c:pt>
                <c:pt idx="13">
                  <c:v>27</c:v>
                </c:pt>
                <c:pt idx="14">
                  <c:v>24</c:v>
                </c:pt>
                <c:pt idx="15">
                  <c:v>22</c:v>
                </c:pt>
                <c:pt idx="16">
                  <c:v>37</c:v>
                </c:pt>
                <c:pt idx="17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Table!$B$115:$S$115</c15:f>
                <c15:dlblRangeCache>
                  <c:ptCount val="18"/>
                  <c:pt idx="0">
                    <c:v>49%</c:v>
                  </c:pt>
                  <c:pt idx="1">
                    <c:v>64%</c:v>
                  </c:pt>
                  <c:pt idx="2">
                    <c:v>56%</c:v>
                  </c:pt>
                  <c:pt idx="3">
                    <c:v>49%</c:v>
                  </c:pt>
                  <c:pt idx="4">
                    <c:v>44%</c:v>
                  </c:pt>
                  <c:pt idx="5">
                    <c:v>38%</c:v>
                  </c:pt>
                  <c:pt idx="6">
                    <c:v>95%</c:v>
                  </c:pt>
                  <c:pt idx="7">
                    <c:v>85%</c:v>
                  </c:pt>
                  <c:pt idx="8">
                    <c:v>82%</c:v>
                  </c:pt>
                  <c:pt idx="9">
                    <c:v>44%</c:v>
                  </c:pt>
                  <c:pt idx="10">
                    <c:v>90%</c:v>
                  </c:pt>
                  <c:pt idx="11">
                    <c:v>49%</c:v>
                  </c:pt>
                  <c:pt idx="12">
                    <c:v>38%</c:v>
                  </c:pt>
                  <c:pt idx="13">
                    <c:v>69%</c:v>
                  </c:pt>
                  <c:pt idx="14">
                    <c:v>62%</c:v>
                  </c:pt>
                  <c:pt idx="15">
                    <c:v>56%</c:v>
                  </c:pt>
                  <c:pt idx="16">
                    <c:v>95%</c:v>
                  </c:pt>
                  <c:pt idx="17">
                    <c:v>77%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6060-464B-860F-213AAEE5B641}"/>
            </c:ext>
          </c:extLst>
        </c:ser>
        <c:ser>
          <c:idx val="1"/>
          <c:order val="1"/>
          <c:tx>
            <c:strRef>
              <c:f>Table!$A$64</c:f>
              <c:strCache>
                <c:ptCount val="1"/>
                <c:pt idx="0">
                  <c:v>Upper middle income</c:v>
                </c:pt>
              </c:strCache>
            </c:strRef>
          </c:tx>
          <c:spPr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D280276-5F2C-4294-B5B4-7D617136251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6060-464B-860F-213AAEE5B64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C1BE7B9-168E-470D-9895-D3F3EAD49B5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060-464B-860F-213AAEE5B64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8BF4FB5-3AE8-485B-B238-79E0211B226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060-464B-860F-213AAEE5B64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DE58FF3-8413-40A9-B5E3-F4EFF92793E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060-464B-860F-213AAEE5B64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2F91862-8019-442E-9001-518C4345B98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060-464B-860F-213AAEE5B64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060-464B-860F-213AAEE5B64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80C0A33-2DA7-4CA9-9CDB-F8892EF995A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6060-464B-860F-213AAEE5B64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D2CC87BD-051B-4ED2-B7F4-DC60B64F1CE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6060-464B-860F-213AAEE5B64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63E6EFBE-8809-449F-B47D-56BCB2752F9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6060-464B-860F-213AAEE5B64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CB1C592E-039B-4A5B-B21D-AB5ADC1CF79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6060-464B-860F-213AAEE5B64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BB74A919-54E2-49FE-B772-A44D25BBC25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6060-464B-860F-213AAEE5B64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18C16820-0544-47E6-8B36-4C79CFE0BE3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6060-464B-860F-213AAEE5B64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4038F687-8F4B-413B-95D0-245A30DCF33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6060-464B-860F-213AAEE5B64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FB43133C-8813-4522-B20E-E3A5E263EA3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6060-464B-860F-213AAEE5B641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C480E4A4-A749-4BC2-8879-20B93101EDC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6060-464B-860F-213AAEE5B641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E2FD408F-D637-4D00-94F4-8E88EAAD75D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6060-464B-860F-213AAEE5B641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99DD5467-472A-49E9-A6C6-10872FDFA0B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6060-464B-860F-213AAEE5B641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D9518908-1C2C-42B4-93C5-47C6E957CD4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6060-464B-860F-213AAEE5B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Table!$B$61:$T$62</c:f>
              <c:multiLvlStrCache>
                <c:ptCount val="18"/>
                <c:lvl>
                  <c:pt idx="0">
                    <c:v>Access to new markets</c:v>
                  </c:pt>
                  <c:pt idx="1">
                    <c:v>Teleworking / digitalisation</c:v>
                  </c:pt>
                  <c:pt idx="2">
                    <c:v>Innovation</c:v>
                  </c:pt>
                  <c:pt idx="3">
                    <c:v>Training and redeployment</c:v>
                  </c:pt>
                  <c:pt idx="4">
                    <c:v>Policies dedicated to Start-ups</c:v>
                  </c:pt>
                  <c:pt idx="5">
                    <c:v>Sustainability Measures</c:v>
                  </c:pt>
                  <c:pt idx="6">
                    <c:v>Loan guarantees</c:v>
                  </c:pt>
                  <c:pt idx="7">
                    <c:v>Direct lending to SMEs</c:v>
                  </c:pt>
                  <c:pt idx="8">
                    <c:v>Grants and subsidies</c:v>
                  </c:pt>
                  <c:pt idx="9">
                    <c:v>Equity instruments </c:v>
                  </c:pt>
                  <c:pt idx="10">
                    <c:v>Income / corporate tax</c:v>
                  </c:pt>
                  <c:pt idx="11">
                    <c:v>Value Added Tax (VAT)</c:v>
                  </c:pt>
                  <c:pt idx="12">
                    <c:v>Social security and pension contributions</c:v>
                  </c:pt>
                  <c:pt idx="13">
                    <c:v>Rent /utilities</c:v>
                  </c:pt>
                  <c:pt idx="14">
                    <c:v>Debt moratorium</c:v>
                  </c:pt>
                  <c:pt idx="15">
                    <c:v>(Partial)  redundancies</c:v>
                  </c:pt>
                  <c:pt idx="16">
                    <c:v>Wage subsidies</c:v>
                  </c:pt>
                  <c:pt idx="17">
                    <c:v>Measures for self-employed</c:v>
                  </c:pt>
                </c:lvl>
                <c:lvl>
                  <c:pt idx="0">
                    <c:v>Structural policies</c:v>
                  </c:pt>
                  <c:pt idx="6">
                    <c:v>Financial instruments</c:v>
                  </c:pt>
                  <c:pt idx="10">
                    <c:v>Deferral measures </c:v>
                  </c:pt>
                  <c:pt idx="15">
                    <c:v>Labour related schemes</c:v>
                  </c:pt>
                </c:lvl>
              </c:multiLvlStrCache>
            </c:multiLvlStrRef>
          </c:cat>
          <c:val>
            <c:numRef>
              <c:f>Table!$B$64:$S$64</c:f>
              <c:numCache>
                <c:formatCode>General</c:formatCode>
                <c:ptCount val="1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  <c:pt idx="6">
                  <c:v>8</c:v>
                </c:pt>
                <c:pt idx="7">
                  <c:v>12</c:v>
                </c:pt>
                <c:pt idx="8">
                  <c:v>4</c:v>
                </c:pt>
                <c:pt idx="9">
                  <c:v>2</c:v>
                </c:pt>
                <c:pt idx="10">
                  <c:v>11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9</c:v>
                </c:pt>
                <c:pt idx="15">
                  <c:v>4</c:v>
                </c:pt>
                <c:pt idx="16">
                  <c:v>11</c:v>
                </c:pt>
                <c:pt idx="1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Table!$B$116:$S$116</c15:f>
                <c15:dlblRangeCache>
                  <c:ptCount val="18"/>
                  <c:pt idx="0">
                    <c:v>42%</c:v>
                  </c:pt>
                  <c:pt idx="1">
                    <c:v>50%</c:v>
                  </c:pt>
                  <c:pt idx="2">
                    <c:v>58%</c:v>
                  </c:pt>
                  <c:pt idx="3">
                    <c:v>50%</c:v>
                  </c:pt>
                  <c:pt idx="4">
                    <c:v>25%</c:v>
                  </c:pt>
                  <c:pt idx="5">
                    <c:v>0%</c:v>
                  </c:pt>
                  <c:pt idx="6">
                    <c:v>67%</c:v>
                  </c:pt>
                  <c:pt idx="7">
                    <c:v>100%</c:v>
                  </c:pt>
                  <c:pt idx="8">
                    <c:v>33%</c:v>
                  </c:pt>
                  <c:pt idx="9">
                    <c:v>17%</c:v>
                  </c:pt>
                  <c:pt idx="10">
                    <c:v>92%</c:v>
                  </c:pt>
                  <c:pt idx="11">
                    <c:v>50%</c:v>
                  </c:pt>
                  <c:pt idx="12">
                    <c:v>58%</c:v>
                  </c:pt>
                  <c:pt idx="13">
                    <c:v>58%</c:v>
                  </c:pt>
                  <c:pt idx="14">
                    <c:v>75%</c:v>
                  </c:pt>
                  <c:pt idx="15">
                    <c:v>33%</c:v>
                  </c:pt>
                  <c:pt idx="16">
                    <c:v>92%</c:v>
                  </c:pt>
                  <c:pt idx="17">
                    <c:v>25%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5-6060-464B-860F-213AAEE5B641}"/>
            </c:ext>
          </c:extLst>
        </c:ser>
        <c:ser>
          <c:idx val="2"/>
          <c:order val="2"/>
          <c:tx>
            <c:strRef>
              <c:f>Table!$A$65</c:f>
              <c:strCache>
                <c:ptCount val="1"/>
                <c:pt idx="0">
                  <c:v>Lower middle income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73C1AF7-031A-459D-B02E-AB8ADC8A3D1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6060-464B-860F-213AAEE5B64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29B8BF9-1218-4A62-91F5-8A660137C6D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6060-464B-860F-213AAEE5B64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ACFC629-D6B7-44FB-9568-7EF55C26F74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6060-464B-860F-213AAEE5B64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81570B7-27D6-49FC-B654-08BFD3E6341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6060-464B-860F-213AAEE5B64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65988EB-A82B-4F2F-A0BF-C24C918A309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6060-464B-860F-213AAEE5B64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060-464B-860F-213AAEE5B64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B70B9A7-7563-47A0-AE25-FAF3E120C81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6060-464B-860F-213AAEE5B64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CA8D626-5900-431A-8F3B-58227A1EBDC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6060-464B-860F-213AAEE5B64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0ED9B31A-6426-4E35-A40E-5CA2D923BCF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6060-464B-860F-213AAEE5B64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2AE61DA1-85B7-48CA-BBB5-031EA74550D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6060-464B-860F-213AAEE5B64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0FB1F671-5547-4B87-AA50-BCB4A6B2D81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6060-464B-860F-213AAEE5B64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49F11138-23D7-4938-995C-503615BCA97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6060-464B-860F-213AAEE5B64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FF398B7A-F617-40D3-8C5D-B1D4D36E220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6060-464B-860F-213AAEE5B64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A301BA3B-D13A-4D77-8CAF-AD8D0151A03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6060-464B-860F-213AAEE5B641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F4C4654B-3E8C-4B76-A8E4-B4736F91C7B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6060-464B-860F-213AAEE5B64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060-464B-860F-213AAEE5B641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E3C0C9ED-921C-4328-8A50-F56FDA061C9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6060-464B-860F-213AAEE5B64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060-464B-860F-213AAEE5B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Table!$B$61:$T$62</c:f>
              <c:multiLvlStrCache>
                <c:ptCount val="18"/>
                <c:lvl>
                  <c:pt idx="0">
                    <c:v>Access to new markets</c:v>
                  </c:pt>
                  <c:pt idx="1">
                    <c:v>Teleworking / digitalisation</c:v>
                  </c:pt>
                  <c:pt idx="2">
                    <c:v>Innovation</c:v>
                  </c:pt>
                  <c:pt idx="3">
                    <c:v>Training and redeployment</c:v>
                  </c:pt>
                  <c:pt idx="4">
                    <c:v>Policies dedicated to Start-ups</c:v>
                  </c:pt>
                  <c:pt idx="5">
                    <c:v>Sustainability Measures</c:v>
                  </c:pt>
                  <c:pt idx="6">
                    <c:v>Loan guarantees</c:v>
                  </c:pt>
                  <c:pt idx="7">
                    <c:v>Direct lending to SMEs</c:v>
                  </c:pt>
                  <c:pt idx="8">
                    <c:v>Grants and subsidies</c:v>
                  </c:pt>
                  <c:pt idx="9">
                    <c:v>Equity instruments </c:v>
                  </c:pt>
                  <c:pt idx="10">
                    <c:v>Income / corporate tax</c:v>
                  </c:pt>
                  <c:pt idx="11">
                    <c:v>Value Added Tax (VAT)</c:v>
                  </c:pt>
                  <c:pt idx="12">
                    <c:v>Social security and pension contributions</c:v>
                  </c:pt>
                  <c:pt idx="13">
                    <c:v>Rent /utilities</c:v>
                  </c:pt>
                  <c:pt idx="14">
                    <c:v>Debt moratorium</c:v>
                  </c:pt>
                  <c:pt idx="15">
                    <c:v>(Partial)  redundancies</c:v>
                  </c:pt>
                  <c:pt idx="16">
                    <c:v>Wage subsidies</c:v>
                  </c:pt>
                  <c:pt idx="17">
                    <c:v>Measures for self-employed</c:v>
                  </c:pt>
                </c:lvl>
                <c:lvl>
                  <c:pt idx="0">
                    <c:v>Structural policies</c:v>
                  </c:pt>
                  <c:pt idx="6">
                    <c:v>Financial instruments</c:v>
                  </c:pt>
                  <c:pt idx="10">
                    <c:v>Deferral measures </c:v>
                  </c:pt>
                  <c:pt idx="15">
                    <c:v>Labour related schemes</c:v>
                  </c:pt>
                </c:lvl>
              </c:multiLvlStrCache>
            </c:multiLvlStrRef>
          </c:cat>
          <c:val>
            <c:numRef>
              <c:f>Table!$B$65:$S$65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3</c:v>
                </c:pt>
                <c:pt idx="1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Table!$B$117:$S$117</c15:f>
                <c15:dlblRangeCache>
                  <c:ptCount val="18"/>
                  <c:pt idx="0">
                    <c:v>25%</c:v>
                  </c:pt>
                  <c:pt idx="1">
                    <c:v>50%</c:v>
                  </c:pt>
                  <c:pt idx="2">
                    <c:v>25%</c:v>
                  </c:pt>
                  <c:pt idx="3">
                    <c:v>50%</c:v>
                  </c:pt>
                  <c:pt idx="4">
                    <c:v>50%</c:v>
                  </c:pt>
                  <c:pt idx="5">
                    <c:v>0%</c:v>
                  </c:pt>
                  <c:pt idx="6">
                    <c:v>25%</c:v>
                  </c:pt>
                  <c:pt idx="7">
                    <c:v>75%</c:v>
                  </c:pt>
                  <c:pt idx="8">
                    <c:v>25%</c:v>
                  </c:pt>
                  <c:pt idx="9">
                    <c:v>25%</c:v>
                  </c:pt>
                  <c:pt idx="10">
                    <c:v>100%</c:v>
                  </c:pt>
                  <c:pt idx="11">
                    <c:v>50%</c:v>
                  </c:pt>
                  <c:pt idx="12">
                    <c:v>25%</c:v>
                  </c:pt>
                  <c:pt idx="13">
                    <c:v>50%</c:v>
                  </c:pt>
                  <c:pt idx="14">
                    <c:v>25%</c:v>
                  </c:pt>
                  <c:pt idx="15">
                    <c:v>0%</c:v>
                  </c:pt>
                  <c:pt idx="16">
                    <c:v>75%</c:v>
                  </c:pt>
                  <c:pt idx="17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8-6060-464B-860F-213AAEE5B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2533208"/>
        <c:axId val="592533864"/>
      </c:barChart>
      <c:catAx>
        <c:axId val="592533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533864"/>
        <c:crosses val="autoZero"/>
        <c:auto val="1"/>
        <c:lblAlgn val="ctr"/>
        <c:lblOffset val="100"/>
        <c:noMultiLvlLbl val="0"/>
      </c:catAx>
      <c:valAx>
        <c:axId val="5925338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53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944954243228976"/>
          <c:y val="0.86590958607066559"/>
          <c:w val="0.51901412849958872"/>
          <c:h val="5.4816040637441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1.wdp"/><Relationship Id="rId1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1.wdp"/><Relationship Id="rId1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301FF-3CF0-402D-9D8D-DA35944814C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94E5FBC-DD1E-4BEA-9655-8FAAE464B35E}">
      <dgm:prSet phldrT="[Text]"/>
      <dgm:spPr>
        <a:solidFill>
          <a:srgbClr val="C00000"/>
        </a:solidFill>
      </dgm:spPr>
      <dgm:t>
        <a:bodyPr/>
        <a:lstStyle/>
        <a:p>
          <a:r>
            <a:rPr lang="es-ES" dirty="0" smtClean="0"/>
            <a:t>Asegurar que el </a:t>
          </a:r>
          <a:r>
            <a:rPr lang="es-ES" b="1" dirty="0" smtClean="0"/>
            <a:t>apoyo de emergencia se mantenga </a:t>
          </a:r>
          <a:r>
            <a:rPr lang="es-ES" dirty="0" smtClean="0"/>
            <a:t>donde las restricciones permanezcan vigentes y llegue a los segmentos vulnerables de la población de </a:t>
          </a:r>
          <a:r>
            <a:rPr lang="es-ES" dirty="0" err="1" smtClean="0"/>
            <a:t>PyME</a:t>
          </a:r>
          <a:r>
            <a:rPr lang="es-ES" dirty="0" smtClean="0"/>
            <a:t>. Planifique con anticipación el retiro gradual cuando las circunstancias lo permitan</a:t>
          </a:r>
          <a:endParaRPr lang="en-US" dirty="0">
            <a:solidFill>
              <a:schemeClr val="bg1"/>
            </a:solidFill>
          </a:endParaRPr>
        </a:p>
      </dgm:t>
    </dgm:pt>
    <dgm:pt modelId="{F17B686B-80C6-4732-ADCC-CBA4BD7EAEBD}" type="parTrans" cxnId="{32DC767F-1FCB-403E-B3F2-250361E1CE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244DB5A-AC81-46A6-826B-01D3F4608E77}" type="sibTrans" cxnId="{32DC767F-1FCB-403E-B3F2-250361E1CE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89D4B84-F602-4662-B156-0400E4D2365F}">
      <dgm:prSet/>
      <dgm:spPr>
        <a:solidFill>
          <a:srgbClr val="C00000"/>
        </a:solidFill>
      </dgm:spPr>
      <dgm:t>
        <a:bodyPr/>
        <a:lstStyle/>
        <a:p>
          <a:r>
            <a:rPr lang="es-ES" b="1" dirty="0" smtClean="0"/>
            <a:t>Evitar una crisis de deuda </a:t>
          </a:r>
          <a:r>
            <a:rPr lang="es-ES" dirty="0" smtClean="0"/>
            <a:t>de las pymes movilizando instrumentos alternativos e identificando medidas para ayudar a las pymes a reestructurar la deuda</a:t>
          </a:r>
          <a:endParaRPr lang="en-GB" dirty="0">
            <a:solidFill>
              <a:schemeClr val="bg1"/>
            </a:solidFill>
            <a:latin typeface="Myriad Pro"/>
            <a:ea typeface="Arial" panose="020B0604020202020204" pitchFamily="34" charset="0"/>
            <a:cs typeface="Myriad Pro"/>
          </a:endParaRPr>
        </a:p>
      </dgm:t>
    </dgm:pt>
    <dgm:pt modelId="{2419DCE5-7E79-488C-A4C2-0094B4C192B8}" type="parTrans" cxnId="{A1FF9CC0-D1FD-4302-8EF9-41CEC09242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76D28E2-DFC9-44CF-845F-7B2BAB2BF22D}" type="sibTrans" cxnId="{A1FF9CC0-D1FD-4302-8EF9-41CEC09242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CB4C63-9BA3-46FD-8D22-1AD25A300AF0}">
      <dgm:prSet/>
      <dgm:spPr>
        <a:solidFill>
          <a:srgbClr val="C00000"/>
        </a:solidFill>
      </dgm:spPr>
      <dgm:t>
        <a:bodyPr/>
        <a:lstStyle/>
        <a:p>
          <a:r>
            <a:rPr lang="es-ES" dirty="0" smtClean="0"/>
            <a:t>Reiniciar las políticas de </a:t>
          </a:r>
          <a:r>
            <a:rPr lang="es-ES" b="1" dirty="0" err="1" smtClean="0"/>
            <a:t>start</a:t>
          </a:r>
          <a:r>
            <a:rPr lang="es-ES" b="1" dirty="0" smtClean="0"/>
            <a:t>-up</a:t>
          </a:r>
          <a:r>
            <a:rPr lang="es-ES" dirty="0" smtClean="0"/>
            <a:t>, promoviendo emprendimiento </a:t>
          </a:r>
          <a:r>
            <a:rPr lang="es-ES" dirty="0" err="1" smtClean="0"/>
            <a:t>innovativo</a:t>
          </a:r>
          <a:r>
            <a:rPr lang="es-ES" dirty="0" smtClean="0"/>
            <a:t> y incluyente (mujeres, jóvenes) y segunda oportunidad</a:t>
          </a:r>
          <a:endParaRPr lang="en-GB" b="1" dirty="0" smtClean="0">
            <a:solidFill>
              <a:schemeClr val="bg1"/>
            </a:solidFill>
            <a:latin typeface="Arial" panose="020B0604020202020204" pitchFamily="34" charset="0"/>
            <a:ea typeface="Arial" panose="020B0604020202020204" pitchFamily="34" charset="0"/>
            <a:cs typeface="Myriad Pro"/>
          </a:endParaRPr>
        </a:p>
      </dgm:t>
    </dgm:pt>
    <dgm:pt modelId="{2E2C5500-96C0-4967-BC84-A78AC3F4C37F}" type="parTrans" cxnId="{DC3D08BF-41E7-40B3-93F4-BC4D29E3F7B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74172E-7623-4200-96F3-7100C14BAB99}" type="sibTrans" cxnId="{DC3D08BF-41E7-40B3-93F4-BC4D29E3F7B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59312D-2714-4701-9FC6-B6FE0C255A0E}">
      <dgm:prSet/>
      <dgm:spPr>
        <a:solidFill>
          <a:srgbClr val="C00000"/>
        </a:solidFill>
      </dgm:spPr>
      <dgm:t>
        <a:bodyPr/>
        <a:lstStyle/>
        <a:p>
          <a:r>
            <a:rPr lang="es-ES" dirty="0" smtClean="0"/>
            <a:t>Utilizar planes de recuperación para </a:t>
          </a:r>
          <a:r>
            <a:rPr lang="es-ES" b="1" dirty="0" smtClean="0"/>
            <a:t>abordar problemas estructurales a largo plazo</a:t>
          </a:r>
          <a:r>
            <a:rPr lang="es-ES" dirty="0" smtClean="0"/>
            <a:t> (impulsar la productividad, adaptarse a las transiciones digitales y ecológicas)</a:t>
          </a:r>
          <a:endParaRPr lang="en-GB" dirty="0">
            <a:solidFill>
              <a:schemeClr val="bg1"/>
            </a:solidFill>
            <a:latin typeface="Myriad Pro"/>
            <a:ea typeface="Arial" panose="020B0604020202020204" pitchFamily="34" charset="0"/>
            <a:cs typeface="Myriad Pro"/>
          </a:endParaRPr>
        </a:p>
      </dgm:t>
    </dgm:pt>
    <dgm:pt modelId="{F97EB3C5-3023-46C1-AB1A-6881DCB10547}" type="parTrans" cxnId="{0BF8384C-49CF-47E9-82DB-793C24DE8F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B19C657-7ABD-4E73-9133-F6F84AD505C6}" type="sibTrans" cxnId="{0BF8384C-49CF-47E9-82DB-793C24DE8F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CBC46A1-7821-4F91-883F-B37A20545A79}" type="pres">
      <dgm:prSet presAssocID="{919301FF-3CF0-402D-9D8D-DA35944814CB}" presName="linearFlow" presStyleCnt="0">
        <dgm:presLayoutVars>
          <dgm:dir/>
          <dgm:resizeHandles val="exact"/>
        </dgm:presLayoutVars>
      </dgm:prSet>
      <dgm:spPr/>
    </dgm:pt>
    <dgm:pt modelId="{FABB90D8-DA0D-4AB1-BE97-0865C8AC2335}" type="pres">
      <dgm:prSet presAssocID="{394E5FBC-DD1E-4BEA-9655-8FAAE464B35E}" presName="composite" presStyleCnt="0"/>
      <dgm:spPr/>
    </dgm:pt>
    <dgm:pt modelId="{1DFC3D66-EBF6-48D0-9111-83BB2F12D967}" type="pres">
      <dgm:prSet presAssocID="{394E5FBC-DD1E-4BEA-9655-8FAAE464B35E}" presName="imgShp" presStyleLbl="fgImgPlace1" presStyleIdx="0" presStyleCnt="4"/>
      <dgm:spPr>
        <a:blipFill rotWithShape="1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44450">
          <a:solidFill>
            <a:schemeClr val="accent1"/>
          </a:solidFill>
        </a:ln>
      </dgm:spPr>
    </dgm:pt>
    <dgm:pt modelId="{20C9F7CF-7550-485F-A01A-CBCFF1CD4EA5}" type="pres">
      <dgm:prSet presAssocID="{394E5FBC-DD1E-4BEA-9655-8FAAE464B35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8E18B-AE36-424A-9BF6-4E33FBB996BE}" type="pres">
      <dgm:prSet presAssocID="{E244DB5A-AC81-46A6-826B-01D3F4608E77}" presName="spacing" presStyleCnt="0"/>
      <dgm:spPr/>
    </dgm:pt>
    <dgm:pt modelId="{3B0CB25D-9ECF-4910-A8A8-84A54E694480}" type="pres">
      <dgm:prSet presAssocID="{589D4B84-F602-4662-B156-0400E4D2365F}" presName="composite" presStyleCnt="0"/>
      <dgm:spPr/>
    </dgm:pt>
    <dgm:pt modelId="{F62384E8-C048-4CDE-88FD-F4F649910986}" type="pres">
      <dgm:prSet presAssocID="{589D4B84-F602-4662-B156-0400E4D2365F}" presName="imgShp" presStyleLbl="fgImgPlace1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5F3037A-36C8-4FA1-8327-6AF0D3FF57C7}" type="pres">
      <dgm:prSet presAssocID="{589D4B84-F602-4662-B156-0400E4D2365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906F7-2A8C-4B74-A0F9-6EAA42CD58FB}" type="pres">
      <dgm:prSet presAssocID="{C76D28E2-DFC9-44CF-845F-7B2BAB2BF22D}" presName="spacing" presStyleCnt="0"/>
      <dgm:spPr/>
    </dgm:pt>
    <dgm:pt modelId="{AA736BAD-A5CF-4326-87BE-38003F5B46EA}" type="pres">
      <dgm:prSet presAssocID="{31CB4C63-9BA3-46FD-8D22-1AD25A300AF0}" presName="composite" presStyleCnt="0"/>
      <dgm:spPr/>
    </dgm:pt>
    <dgm:pt modelId="{1CD6DEC8-7392-49B7-894B-5FF4EC08A2AC}" type="pres">
      <dgm:prSet presAssocID="{31CB4C63-9BA3-46FD-8D22-1AD25A300AF0}" presName="imgShp" presStyleLbl="fgImgPlace1" presStyleIdx="2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5AD3F3C-A1BE-4052-934D-C5FA84474C98}" type="pres">
      <dgm:prSet presAssocID="{31CB4C63-9BA3-46FD-8D22-1AD25A300AF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670DA-5CDA-44EF-AD1E-BE51605B96D2}" type="pres">
      <dgm:prSet presAssocID="{E974172E-7623-4200-96F3-7100C14BAB99}" presName="spacing" presStyleCnt="0"/>
      <dgm:spPr/>
    </dgm:pt>
    <dgm:pt modelId="{1A73FA89-8FC0-492D-B3CC-4BB81340CB80}" type="pres">
      <dgm:prSet presAssocID="{9E59312D-2714-4701-9FC6-B6FE0C255A0E}" presName="composite" presStyleCnt="0"/>
      <dgm:spPr/>
    </dgm:pt>
    <dgm:pt modelId="{DCB981C8-C627-4FFC-8C51-2CC308D25CB7}" type="pres">
      <dgm:prSet presAssocID="{9E59312D-2714-4701-9FC6-B6FE0C255A0E}" presName="imgShp" presStyleLbl="fgImgPlace1" presStyleIdx="3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AE2DF29-B52C-4F27-BDBB-43F20A6EA423}" type="pres">
      <dgm:prSet presAssocID="{9E59312D-2714-4701-9FC6-B6FE0C255A0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8E29E1-74B5-45A0-8DBF-CA96E4A93393}" type="presOf" srcId="{31CB4C63-9BA3-46FD-8D22-1AD25A300AF0}" destId="{15AD3F3C-A1BE-4052-934D-C5FA84474C98}" srcOrd="0" destOrd="0" presId="urn:microsoft.com/office/officeart/2005/8/layout/vList3"/>
    <dgm:cxn modelId="{0BF8384C-49CF-47E9-82DB-793C24DE8F3E}" srcId="{919301FF-3CF0-402D-9D8D-DA35944814CB}" destId="{9E59312D-2714-4701-9FC6-B6FE0C255A0E}" srcOrd="3" destOrd="0" parTransId="{F97EB3C5-3023-46C1-AB1A-6881DCB10547}" sibTransId="{9B19C657-7ABD-4E73-9133-F6F84AD505C6}"/>
    <dgm:cxn modelId="{E60A2E0A-AD6B-4B1D-8076-126D9231F99A}" type="presOf" srcId="{9E59312D-2714-4701-9FC6-B6FE0C255A0E}" destId="{4AE2DF29-B52C-4F27-BDBB-43F20A6EA423}" srcOrd="0" destOrd="0" presId="urn:microsoft.com/office/officeart/2005/8/layout/vList3"/>
    <dgm:cxn modelId="{77336CCE-8B22-4800-9272-B8145589D9F5}" type="presOf" srcId="{919301FF-3CF0-402D-9D8D-DA35944814CB}" destId="{ACBC46A1-7821-4F91-883F-B37A20545A79}" srcOrd="0" destOrd="0" presId="urn:microsoft.com/office/officeart/2005/8/layout/vList3"/>
    <dgm:cxn modelId="{43F819B1-7B8F-4A03-9C8F-9C01E93CC865}" type="presOf" srcId="{394E5FBC-DD1E-4BEA-9655-8FAAE464B35E}" destId="{20C9F7CF-7550-485F-A01A-CBCFF1CD4EA5}" srcOrd="0" destOrd="0" presId="urn:microsoft.com/office/officeart/2005/8/layout/vList3"/>
    <dgm:cxn modelId="{32DC767F-1FCB-403E-B3F2-250361E1CEDA}" srcId="{919301FF-3CF0-402D-9D8D-DA35944814CB}" destId="{394E5FBC-DD1E-4BEA-9655-8FAAE464B35E}" srcOrd="0" destOrd="0" parTransId="{F17B686B-80C6-4732-ADCC-CBA4BD7EAEBD}" sibTransId="{E244DB5A-AC81-46A6-826B-01D3F4608E77}"/>
    <dgm:cxn modelId="{DC3D08BF-41E7-40B3-93F4-BC4D29E3F7B4}" srcId="{919301FF-3CF0-402D-9D8D-DA35944814CB}" destId="{31CB4C63-9BA3-46FD-8D22-1AD25A300AF0}" srcOrd="2" destOrd="0" parTransId="{2E2C5500-96C0-4967-BC84-A78AC3F4C37F}" sibTransId="{E974172E-7623-4200-96F3-7100C14BAB99}"/>
    <dgm:cxn modelId="{F298FC95-DC06-4147-86A0-2361BF59EE7D}" type="presOf" srcId="{589D4B84-F602-4662-B156-0400E4D2365F}" destId="{75F3037A-36C8-4FA1-8327-6AF0D3FF57C7}" srcOrd="0" destOrd="0" presId="urn:microsoft.com/office/officeart/2005/8/layout/vList3"/>
    <dgm:cxn modelId="{A1FF9CC0-D1FD-4302-8EF9-41CEC092429E}" srcId="{919301FF-3CF0-402D-9D8D-DA35944814CB}" destId="{589D4B84-F602-4662-B156-0400E4D2365F}" srcOrd="1" destOrd="0" parTransId="{2419DCE5-7E79-488C-A4C2-0094B4C192B8}" sibTransId="{C76D28E2-DFC9-44CF-845F-7B2BAB2BF22D}"/>
    <dgm:cxn modelId="{FD54E345-7B6B-48E0-9DF8-011D6E814FF7}" type="presParOf" srcId="{ACBC46A1-7821-4F91-883F-B37A20545A79}" destId="{FABB90D8-DA0D-4AB1-BE97-0865C8AC2335}" srcOrd="0" destOrd="0" presId="urn:microsoft.com/office/officeart/2005/8/layout/vList3"/>
    <dgm:cxn modelId="{8DFC672B-7A5C-4F43-A370-9FF93D3E7396}" type="presParOf" srcId="{FABB90D8-DA0D-4AB1-BE97-0865C8AC2335}" destId="{1DFC3D66-EBF6-48D0-9111-83BB2F12D967}" srcOrd="0" destOrd="0" presId="urn:microsoft.com/office/officeart/2005/8/layout/vList3"/>
    <dgm:cxn modelId="{E7B3D069-1E0C-4383-AF7F-4A548D61598B}" type="presParOf" srcId="{FABB90D8-DA0D-4AB1-BE97-0865C8AC2335}" destId="{20C9F7CF-7550-485F-A01A-CBCFF1CD4EA5}" srcOrd="1" destOrd="0" presId="urn:microsoft.com/office/officeart/2005/8/layout/vList3"/>
    <dgm:cxn modelId="{CDEDEB93-942C-44B1-AD3E-7950D4FA3ADF}" type="presParOf" srcId="{ACBC46A1-7821-4F91-883F-B37A20545A79}" destId="{F138E18B-AE36-424A-9BF6-4E33FBB996BE}" srcOrd="1" destOrd="0" presId="urn:microsoft.com/office/officeart/2005/8/layout/vList3"/>
    <dgm:cxn modelId="{F93BA484-CE5B-4E1B-9E97-D5B56F637852}" type="presParOf" srcId="{ACBC46A1-7821-4F91-883F-B37A20545A79}" destId="{3B0CB25D-9ECF-4910-A8A8-84A54E694480}" srcOrd="2" destOrd="0" presId="urn:microsoft.com/office/officeart/2005/8/layout/vList3"/>
    <dgm:cxn modelId="{2332A156-1143-41B7-94D0-498B2F11B106}" type="presParOf" srcId="{3B0CB25D-9ECF-4910-A8A8-84A54E694480}" destId="{F62384E8-C048-4CDE-88FD-F4F649910986}" srcOrd="0" destOrd="0" presId="urn:microsoft.com/office/officeart/2005/8/layout/vList3"/>
    <dgm:cxn modelId="{6795B217-F60D-41CA-82EA-FF3AF7EFE605}" type="presParOf" srcId="{3B0CB25D-9ECF-4910-A8A8-84A54E694480}" destId="{75F3037A-36C8-4FA1-8327-6AF0D3FF57C7}" srcOrd="1" destOrd="0" presId="urn:microsoft.com/office/officeart/2005/8/layout/vList3"/>
    <dgm:cxn modelId="{8221B100-E3AD-4C57-9BA5-682B8DEDC5A6}" type="presParOf" srcId="{ACBC46A1-7821-4F91-883F-B37A20545A79}" destId="{1A5906F7-2A8C-4B74-A0F9-6EAA42CD58FB}" srcOrd="3" destOrd="0" presId="urn:microsoft.com/office/officeart/2005/8/layout/vList3"/>
    <dgm:cxn modelId="{562D1BE2-429C-4EB9-B281-4483F93A2A93}" type="presParOf" srcId="{ACBC46A1-7821-4F91-883F-B37A20545A79}" destId="{AA736BAD-A5CF-4326-87BE-38003F5B46EA}" srcOrd="4" destOrd="0" presId="urn:microsoft.com/office/officeart/2005/8/layout/vList3"/>
    <dgm:cxn modelId="{DB886668-87B6-43EA-8EEB-EB4AF87439F8}" type="presParOf" srcId="{AA736BAD-A5CF-4326-87BE-38003F5B46EA}" destId="{1CD6DEC8-7392-49B7-894B-5FF4EC08A2AC}" srcOrd="0" destOrd="0" presId="urn:microsoft.com/office/officeart/2005/8/layout/vList3"/>
    <dgm:cxn modelId="{D2DD3799-A5F5-4E34-991A-927E247652C3}" type="presParOf" srcId="{AA736BAD-A5CF-4326-87BE-38003F5B46EA}" destId="{15AD3F3C-A1BE-4052-934D-C5FA84474C98}" srcOrd="1" destOrd="0" presId="urn:microsoft.com/office/officeart/2005/8/layout/vList3"/>
    <dgm:cxn modelId="{4C005B09-70A2-42F5-9C22-C9F4520833F9}" type="presParOf" srcId="{ACBC46A1-7821-4F91-883F-B37A20545A79}" destId="{E47670DA-5CDA-44EF-AD1E-BE51605B96D2}" srcOrd="5" destOrd="0" presId="urn:microsoft.com/office/officeart/2005/8/layout/vList3"/>
    <dgm:cxn modelId="{2706EDFE-8E1E-45D6-B3A5-488ADC03A7AC}" type="presParOf" srcId="{ACBC46A1-7821-4F91-883F-B37A20545A79}" destId="{1A73FA89-8FC0-492D-B3CC-4BB81340CB80}" srcOrd="6" destOrd="0" presId="urn:microsoft.com/office/officeart/2005/8/layout/vList3"/>
    <dgm:cxn modelId="{B776CD66-732D-4821-A98A-A6520F8C8A90}" type="presParOf" srcId="{1A73FA89-8FC0-492D-B3CC-4BB81340CB80}" destId="{DCB981C8-C627-4FFC-8C51-2CC308D25CB7}" srcOrd="0" destOrd="0" presId="urn:microsoft.com/office/officeart/2005/8/layout/vList3"/>
    <dgm:cxn modelId="{B8A12ECA-F19D-4A0A-A5C0-C60B1B9FB920}" type="presParOf" srcId="{1A73FA89-8FC0-492D-B3CC-4BB81340CB80}" destId="{4AE2DF29-B52C-4F27-BDBB-43F20A6EA4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9F7CF-7550-485F-A01A-CBCFF1CD4EA5}">
      <dsp:nvSpPr>
        <dsp:cNvPr id="0" name=""/>
        <dsp:cNvSpPr/>
      </dsp:nvSpPr>
      <dsp:spPr>
        <a:xfrm rot="10800000">
          <a:off x="1619162" y="1952"/>
          <a:ext cx="5663666" cy="770399"/>
        </a:xfrm>
        <a:prstGeom prst="homePlat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2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Asegurar que el </a:t>
          </a:r>
          <a:r>
            <a:rPr lang="es-ES" sz="1200" b="1" kern="1200" dirty="0" smtClean="0"/>
            <a:t>apoyo de emergencia se mantenga </a:t>
          </a:r>
          <a:r>
            <a:rPr lang="es-ES" sz="1200" kern="1200" dirty="0" smtClean="0"/>
            <a:t>donde las restricciones permanezcan vigentes y llegue a los segmentos vulnerables de la población de </a:t>
          </a:r>
          <a:r>
            <a:rPr lang="es-ES" sz="1200" kern="1200" dirty="0" err="1" smtClean="0"/>
            <a:t>PyME</a:t>
          </a:r>
          <a:r>
            <a:rPr lang="es-ES" sz="1200" kern="1200" dirty="0" smtClean="0"/>
            <a:t>. Planifique con anticipación el retiro gradual cuando las circunstancias lo permitan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811762" y="1952"/>
        <a:ext cx="5471066" cy="770399"/>
      </dsp:txXfrm>
    </dsp:sp>
    <dsp:sp modelId="{1DFC3D66-EBF6-48D0-9111-83BB2F12D967}">
      <dsp:nvSpPr>
        <dsp:cNvPr id="0" name=""/>
        <dsp:cNvSpPr/>
      </dsp:nvSpPr>
      <dsp:spPr>
        <a:xfrm>
          <a:off x="1233962" y="1952"/>
          <a:ext cx="770399" cy="770399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444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3037A-36C8-4FA1-8327-6AF0D3FF57C7}">
      <dsp:nvSpPr>
        <dsp:cNvPr id="0" name=""/>
        <dsp:cNvSpPr/>
      </dsp:nvSpPr>
      <dsp:spPr>
        <a:xfrm rot="10800000">
          <a:off x="1619162" y="1002321"/>
          <a:ext cx="5663666" cy="770399"/>
        </a:xfrm>
        <a:prstGeom prst="homePlat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2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Evitar una crisis de deuda </a:t>
          </a:r>
          <a:r>
            <a:rPr lang="es-ES" sz="1200" kern="1200" dirty="0" smtClean="0"/>
            <a:t>de las pymes movilizando instrumentos alternativos e identificando medidas para ayudar a las pymes a reestructurar la deuda</a:t>
          </a:r>
          <a:endParaRPr lang="en-GB" sz="1200" kern="1200" dirty="0">
            <a:solidFill>
              <a:schemeClr val="bg1"/>
            </a:solidFill>
            <a:latin typeface="Myriad Pro"/>
            <a:ea typeface="Arial" panose="020B0604020202020204" pitchFamily="34" charset="0"/>
            <a:cs typeface="Myriad Pro"/>
          </a:endParaRPr>
        </a:p>
      </dsp:txBody>
      <dsp:txXfrm rot="10800000">
        <a:off x="1811762" y="1002321"/>
        <a:ext cx="5471066" cy="770399"/>
      </dsp:txXfrm>
    </dsp:sp>
    <dsp:sp modelId="{F62384E8-C048-4CDE-88FD-F4F649910986}">
      <dsp:nvSpPr>
        <dsp:cNvPr id="0" name=""/>
        <dsp:cNvSpPr/>
      </dsp:nvSpPr>
      <dsp:spPr>
        <a:xfrm>
          <a:off x="1233962" y="1002321"/>
          <a:ext cx="770399" cy="7703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D3F3C-A1BE-4052-934D-C5FA84474C98}">
      <dsp:nvSpPr>
        <dsp:cNvPr id="0" name=""/>
        <dsp:cNvSpPr/>
      </dsp:nvSpPr>
      <dsp:spPr>
        <a:xfrm rot="10800000">
          <a:off x="1619162" y="2002691"/>
          <a:ext cx="5663666" cy="770399"/>
        </a:xfrm>
        <a:prstGeom prst="homePlat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2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Reiniciar las políticas de </a:t>
          </a:r>
          <a:r>
            <a:rPr lang="es-ES" sz="1200" b="1" kern="1200" dirty="0" err="1" smtClean="0"/>
            <a:t>start</a:t>
          </a:r>
          <a:r>
            <a:rPr lang="es-ES" sz="1200" b="1" kern="1200" dirty="0" smtClean="0"/>
            <a:t>-up</a:t>
          </a:r>
          <a:r>
            <a:rPr lang="es-ES" sz="1200" kern="1200" dirty="0" smtClean="0"/>
            <a:t>, promoviendo emprendimiento </a:t>
          </a:r>
          <a:r>
            <a:rPr lang="es-ES" sz="1200" kern="1200" dirty="0" err="1" smtClean="0"/>
            <a:t>innovativo</a:t>
          </a:r>
          <a:r>
            <a:rPr lang="es-ES" sz="1200" kern="1200" dirty="0" smtClean="0"/>
            <a:t> y incluyente (mujeres, jóvenes) y segunda oportunidad</a:t>
          </a:r>
          <a:endParaRPr lang="en-GB" sz="1200" b="1" kern="1200" dirty="0" smtClean="0">
            <a:solidFill>
              <a:schemeClr val="bg1"/>
            </a:solidFill>
            <a:latin typeface="Arial" panose="020B0604020202020204" pitchFamily="34" charset="0"/>
            <a:ea typeface="Arial" panose="020B0604020202020204" pitchFamily="34" charset="0"/>
            <a:cs typeface="Myriad Pro"/>
          </a:endParaRPr>
        </a:p>
      </dsp:txBody>
      <dsp:txXfrm rot="10800000">
        <a:off x="1811762" y="2002691"/>
        <a:ext cx="5471066" cy="770399"/>
      </dsp:txXfrm>
    </dsp:sp>
    <dsp:sp modelId="{1CD6DEC8-7392-49B7-894B-5FF4EC08A2AC}">
      <dsp:nvSpPr>
        <dsp:cNvPr id="0" name=""/>
        <dsp:cNvSpPr/>
      </dsp:nvSpPr>
      <dsp:spPr>
        <a:xfrm>
          <a:off x="1233962" y="2002691"/>
          <a:ext cx="770399" cy="7703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2DF29-B52C-4F27-BDBB-43F20A6EA423}">
      <dsp:nvSpPr>
        <dsp:cNvPr id="0" name=""/>
        <dsp:cNvSpPr/>
      </dsp:nvSpPr>
      <dsp:spPr>
        <a:xfrm rot="10800000">
          <a:off x="1619162" y="3003061"/>
          <a:ext cx="5663666" cy="770399"/>
        </a:xfrm>
        <a:prstGeom prst="homePlat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2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Utilizar planes de recuperación para </a:t>
          </a:r>
          <a:r>
            <a:rPr lang="es-ES" sz="1200" b="1" kern="1200" dirty="0" smtClean="0"/>
            <a:t>abordar problemas estructurales a largo plazo</a:t>
          </a:r>
          <a:r>
            <a:rPr lang="es-ES" sz="1200" kern="1200" dirty="0" smtClean="0"/>
            <a:t> (impulsar la productividad, adaptarse a las transiciones digitales y ecológicas)</a:t>
          </a:r>
          <a:endParaRPr lang="en-GB" sz="1200" kern="1200" dirty="0">
            <a:solidFill>
              <a:schemeClr val="bg1"/>
            </a:solidFill>
            <a:latin typeface="Myriad Pro"/>
            <a:ea typeface="Arial" panose="020B0604020202020204" pitchFamily="34" charset="0"/>
            <a:cs typeface="Myriad Pro"/>
          </a:endParaRPr>
        </a:p>
      </dsp:txBody>
      <dsp:txXfrm rot="10800000">
        <a:off x="1811762" y="3003061"/>
        <a:ext cx="5471066" cy="770399"/>
      </dsp:txXfrm>
    </dsp:sp>
    <dsp:sp modelId="{DCB981C8-C627-4FFC-8C51-2CC308D25CB7}">
      <dsp:nvSpPr>
        <dsp:cNvPr id="0" name=""/>
        <dsp:cNvSpPr/>
      </dsp:nvSpPr>
      <dsp:spPr>
        <a:xfrm>
          <a:off x="1233962" y="3003061"/>
          <a:ext cx="770399" cy="77039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0.93716</cdr:y>
    </cdr:from>
    <cdr:to>
      <cdr:x>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4130898"/>
          <a:ext cx="7776864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i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rPr>
            <a:t>Fuente: </a:t>
          </a:r>
          <a:r>
            <a:rPr lang="en-US" sz="1200" dirty="0"/>
            <a:t>OECD </a:t>
          </a:r>
          <a:r>
            <a:rPr lang="en-US" sz="1200" dirty="0" smtClean="0"/>
            <a:t>SME and Entrepreneurship </a:t>
          </a:r>
          <a:r>
            <a:rPr lang="en-US" sz="1200" dirty="0" smtClean="0"/>
            <a:t>Outlook 2021</a:t>
          </a:r>
          <a:endParaRPr lang="en-GB" sz="1200" dirty="0">
            <a:solidFill>
              <a:schemeClr val="tx1">
                <a:lumMod val="50000"/>
              </a:schemeClr>
            </a:solidFill>
            <a:latin typeface="Candara" panose="020E0502030303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0.13965</cdr:x>
      <cdr:y>0.05562</cdr:y>
    </cdr:from>
    <cdr:to>
      <cdr:x>0.14814</cdr:x>
      <cdr:y>0.11375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820686" y="182149"/>
          <a:ext cx="49893" cy="1903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0.12059</cdr:x>
      <cdr:y>0.05562</cdr:y>
    </cdr:from>
    <cdr:to>
      <cdr:x>0.12909</cdr:x>
      <cdr:y>0.11375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H="1">
          <a:off x="708659" y="182149"/>
          <a:ext cx="49952" cy="1903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0.06284</cdr:x>
      <cdr:y>0.208</cdr:y>
    </cdr:from>
    <cdr:to>
      <cdr:x>0.98597</cdr:x>
      <cdr:y>0.21465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492403" y="908299"/>
          <a:ext cx="7233211" cy="2902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0.06284</cdr:x>
      <cdr:y>0.38914</cdr:y>
    </cdr:from>
    <cdr:to>
      <cdr:x>0.97235</cdr:x>
      <cdr:y>0.39081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492403" y="1699327"/>
          <a:ext cx="7126513" cy="725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0.13582</cdr:x>
      <cdr:y>0.01581</cdr:y>
    </cdr:from>
    <cdr:to>
      <cdr:x>0.94712</cdr:x>
      <cdr:y>0.078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1060" y="56198"/>
          <a:ext cx="514350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0.58099</cdr:x>
      <cdr:y>0.82707</cdr:y>
    </cdr:from>
    <cdr:to>
      <cdr:x>0.79803</cdr:x>
      <cdr:y>0.90749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832AFA15-B37B-46AE-8984-6DC9A914E626}"/>
            </a:ext>
          </a:extLst>
        </cdr:cNvPr>
        <cdr:cNvSpPr txBox="1"/>
      </cdr:nvSpPr>
      <cdr:spPr>
        <a:xfrm xmlns:a="http://schemas.openxmlformats.org/drawingml/2006/main">
          <a:off x="3722859" y="3141158"/>
          <a:ext cx="1390747" cy="305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900">
              <a:solidFill>
                <a:schemeClr val="tx1">
                  <a:lumMod val="50000"/>
                  <a:lumOff val="50000"/>
                </a:schemeClr>
              </a:solidFill>
            </a:rPr>
            <a:t>number of countries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1F29D-9060-4899-9943-174BEB9C7B6D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F11F-0F69-46D1-B0C3-410BE35B1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3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3D89-FF21-42BD-90ED-1C81770CC4AA}" type="datetimeFigureOut">
              <a:rPr lang="en-US" smtClean="0"/>
              <a:pPr/>
              <a:t>24-Aug-2021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3DAE7-A4ED-42AB-AF3E-6330D147C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9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DAE7-A4ED-42AB-AF3E-6330D147CF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2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D959-E07C-46D9-8F3D-066D9D67AE5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618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50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DAE7-A4ED-42AB-AF3E-6330D147CF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However, there are also differences between countries. This graph shows the use of various policy measures across country income groups. It shows the pervasive</a:t>
            </a:r>
            <a:r>
              <a:rPr lang="en-GB" baseline="0" dirty="0" smtClean="0"/>
              <a:t> use of wage, corporate tax deferral and loan guarantees, in particular in high income countries.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It also shows that the use of equity instruments as well as structural policy support measures, is much less developed, in particular in middle income countries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33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CA29-0E4F-448D-8C01-E6257438140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8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221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DAE7-A4ED-42AB-AF3E-6330D147CF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2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3013"/>
            <a:ext cx="4475163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98AAB-A5E2-44F6-A91C-2FD1780AD0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2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DAE7-A4ED-42AB-AF3E-6330D147CF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25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DAE7-A4ED-42AB-AF3E-6330D147CF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3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DAE7-A4ED-42AB-AF3E-6330D147CF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6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28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0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12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DAE7-A4ED-42AB-AF3E-6330D147CF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2F0B1F2-5D47-434E-8E18-7879EAC0ECBC}" type="datetime1">
              <a:rPr lang="en-US" smtClean="0"/>
              <a:t>24-Aug-2021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055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77000">
                <a:srgbClr val="7D274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3" y="5848351"/>
            <a:ext cx="1306562" cy="4278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2813" y="2133000"/>
            <a:ext cx="8453219" cy="129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000" b="1" dirty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Say </a:t>
            </a:r>
            <a:r>
              <a:rPr kumimoji="0" lang="fr-F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Thank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! Or </a:t>
            </a:r>
            <a:r>
              <a:rPr kumimoji="0" lang="fr-F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edit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the </a:t>
            </a:r>
            <a:r>
              <a:rPr kumimoji="0" lang="fr-F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text</a:t>
            </a:r>
            <a:endParaRPr kumimoji="0" lang="fr-FR" sz="4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794" y="3697961"/>
            <a:ext cx="514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endParaRPr lang="en-US" sz="2800" dirty="0">
              <a:latin typeface="+mj-lt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15399" y="3762522"/>
            <a:ext cx="7950632" cy="72813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u="none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xxxxxx@oecd.org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12812" y="464238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+mj-lt"/>
              </a:rPr>
              <a:t>Twitter:</a:t>
            </a:r>
            <a:r>
              <a:rPr lang="en-US" sz="1400" baseline="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OECD_local</a:t>
            </a:r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LinkedIn: </a:t>
            </a:r>
            <a:r>
              <a:rPr lang="en-GB" sz="1400" dirty="0" smtClean="0">
                <a:latin typeface="+mj-lt"/>
              </a:rPr>
              <a:t>www.linkedin.com/company/oecd-local</a:t>
            </a:r>
            <a:endParaRPr lang="en-US" sz="1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Website: www.oecd.org/</a:t>
            </a:r>
            <a:r>
              <a:rPr lang="en-GB" sz="1400" dirty="0" err="1">
                <a:latin typeface="+mj-lt"/>
                <a:cs typeface="Arial" panose="020B0604020202020204" pitchFamily="34" charset="0"/>
              </a:rPr>
              <a:t>cfe</a:t>
            </a:r>
            <a:r>
              <a:rPr lang="en-GB" sz="1400" dirty="0">
                <a:latin typeface="+mj-lt"/>
                <a:cs typeface="Arial" panose="020B0604020202020204" pitchFamily="34" charset="0"/>
              </a:rPr>
              <a:t>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493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10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0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783234"/>
            <a:ext cx="6300000" cy="964367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3375"/>
              </a:lnSpc>
              <a:defRPr sz="3375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The digital transformation of </a:t>
            </a:r>
            <a:r>
              <a:rPr kumimoji="0" lang="en-US" dirty="0" err="1"/>
              <a:t>smes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284693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35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1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6E698E5-5F43-4DFE-80BC-534FDF7683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2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6E698E5-5F43-4DFE-80BC-534FDF7683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2BBC32E-5841-4267-A21E-ECD5481FA8CD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93665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1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3043560"/>
            <a:ext cx="6624000" cy="810478"/>
          </a:xfrm>
        </p:spPr>
        <p:txBody>
          <a:bodyPr anchor="ctr" anchorCtr="0">
            <a:spAutoFit/>
          </a:bodyPr>
          <a:lstStyle>
            <a:lvl1pPr algn="ctr">
              <a:lnSpc>
                <a:spcPts val="2775"/>
              </a:lnSpc>
              <a:defRPr sz="2775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6E698E5-5F43-4DFE-80BC-534FDF7683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A2BBC32E-5841-4267-A21E-ECD5481FA8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8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6E698E5-5F43-4DFE-80BC-534FDF7683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2BBC32E-5841-4267-A21E-ECD5481FA8CD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8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252413" y="1658607"/>
            <a:ext cx="8639175" cy="44047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68119" y="6411764"/>
            <a:ext cx="2362200" cy="363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>
                <a:solidFill>
                  <a:schemeClr val="tx1"/>
                </a:solidFill>
                <a:latin typeface="+mj-lt"/>
              </a:rPr>
              <a:t># </a:t>
            </a:r>
            <a:r>
              <a:rPr lang="en-US" dirty="0" smtClean="0"/>
              <a:t>Edit Hashtag here</a:t>
            </a:r>
          </a:p>
        </p:txBody>
      </p:sp>
    </p:spTree>
    <p:extLst>
      <p:ext uri="{BB962C8B-B14F-4D97-AF65-F5344CB8AC3E}">
        <p14:creationId xmlns:p14="http://schemas.microsoft.com/office/powerpoint/2010/main" val="87403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252414" y="1658607"/>
            <a:ext cx="8639175" cy="44047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68119" y="6411763"/>
            <a:ext cx="2362200" cy="363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>
                <a:solidFill>
                  <a:schemeClr val="tx1"/>
                </a:solidFill>
                <a:latin typeface="+mj-lt"/>
              </a:rPr>
              <a:t># </a:t>
            </a:r>
            <a:r>
              <a:rPr lang="en-US" dirty="0" smtClean="0"/>
              <a:t>Edit Hashtag here</a:t>
            </a:r>
          </a:p>
        </p:txBody>
      </p:sp>
    </p:spTree>
    <p:extLst>
      <p:ext uri="{BB962C8B-B14F-4D97-AF65-F5344CB8AC3E}">
        <p14:creationId xmlns:p14="http://schemas.microsoft.com/office/powerpoint/2010/main" val="310080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e de titre"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000">
              <a:srgbClr val="7D274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angle_16-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1974425" cy="4241357"/>
          </a:xfrm>
          <a:prstGeom prst="rect">
            <a:avLst/>
          </a:prstGeom>
        </p:spPr>
      </p:pic>
      <p:pic>
        <p:nvPicPr>
          <p:cNvPr id="16" name="Image 15" descr="angle_16-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68" y="2616643"/>
            <a:ext cx="1974425" cy="424135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00" y="440534"/>
            <a:ext cx="518400" cy="1437697"/>
          </a:xfrm>
          <a:prstGeom prst="rect">
            <a:avLst/>
          </a:prstGeom>
        </p:spPr>
      </p:pic>
      <p:pic>
        <p:nvPicPr>
          <p:cNvPr id="18" name="Image 17" descr="OECD_TEXT_20cm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00" y="6048000"/>
            <a:ext cx="1341882" cy="5943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547154"/>
            <a:ext cx="6300000" cy="1220847"/>
          </a:xfrm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defRPr sz="4300" b="0" cap="all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840001"/>
            <a:ext cx="6300000" cy="33598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7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en-US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404000" y="5117093"/>
            <a:ext cx="4500000" cy="2448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200" kern="1200" baseline="0" smtClean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Centre for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Entrepreneurship</a:t>
            </a: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SMEs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Regions</a:t>
            </a: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and Cities (CFE)</a:t>
            </a:r>
            <a:r>
              <a:rPr lang="fr-FR" dirty="0" smtClean="0"/>
              <a:t> 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1404000" y="4823612"/>
            <a:ext cx="4500000" cy="2448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200" kern="1200" baseline="0" smtClean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Click to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edit</a:t>
            </a: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the date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here</a:t>
            </a:r>
            <a:endParaRPr lang="fr-FR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404001" y="5414851"/>
            <a:ext cx="2293083" cy="32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>
                <a:solidFill>
                  <a:schemeClr val="tx1"/>
                </a:solidFill>
                <a:latin typeface="+mj-lt"/>
              </a:rPr>
              <a:t>Edit # </a:t>
            </a:r>
            <a:r>
              <a:rPr lang="en-US" dirty="0" smtClean="0"/>
              <a:t>Hashtag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410756" y="628203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aseline="0" dirty="0" smtClean="0">
                <a:latin typeface="+mj-lt"/>
              </a:rPr>
              <a:t>     </a:t>
            </a:r>
            <a:r>
              <a:rPr lang="en-US" sz="900" dirty="0" smtClean="0">
                <a:latin typeface="+mj-lt"/>
              </a:rPr>
              <a:t>@</a:t>
            </a:r>
            <a:r>
              <a:rPr lang="en-US" sz="900" dirty="0" err="1" smtClean="0">
                <a:latin typeface="+mj-lt"/>
              </a:rPr>
              <a:t>OECD_local</a:t>
            </a:r>
            <a:r>
              <a:rPr lang="en-US" sz="900" dirty="0" smtClean="0">
                <a:latin typeface="+mj-lt"/>
              </a:rPr>
              <a:t>    </a:t>
            </a:r>
            <a:r>
              <a:rPr lang="en-GB" sz="9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      </a:t>
            </a:r>
            <a:r>
              <a:rPr lang="en-GB" sz="900" dirty="0" smtClean="0">
                <a:latin typeface="+mj-lt"/>
              </a:rPr>
              <a:t>www.linkedin.com/company/oecd-local</a:t>
            </a:r>
            <a:r>
              <a:rPr lang="en-GB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</a:t>
            </a:r>
            <a:r>
              <a:rPr lang="en-US" sz="900" baseline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+mj-lt"/>
                <a:cs typeface="Arial" panose="020B0604020202020204" pitchFamily="34" charset="0"/>
              </a:rPr>
              <a:t>www.oecd.org/</a:t>
            </a:r>
            <a:r>
              <a:rPr lang="en-GB" sz="900" dirty="0" err="1">
                <a:latin typeface="+mj-lt"/>
                <a:cs typeface="Arial" panose="020B0604020202020204" pitchFamily="34" charset="0"/>
              </a:rPr>
              <a:t>cfe</a:t>
            </a:r>
            <a:r>
              <a:rPr lang="en-GB" sz="900" dirty="0">
                <a:latin typeface="+mj-lt"/>
                <a:cs typeface="Arial" panose="020B0604020202020204" pitchFamily="34" charset="0"/>
              </a:rPr>
              <a:t> </a:t>
            </a:r>
            <a:endParaRPr lang="en-US" sz="9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73" y="6381439"/>
            <a:ext cx="117373" cy="127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80" y="6243944"/>
            <a:ext cx="263580" cy="35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85" y="6354480"/>
            <a:ext cx="107713" cy="1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7C06CA-6BE8-0343-A32B-8F917CC955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0171" y="0"/>
            <a:ext cx="9164171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70294 w 12192000"/>
              <a:gd name="connsiteY3" fmla="*/ 3388659 h 6858000"/>
              <a:gd name="connsiteX4" fmla="*/ 0 w 12192000"/>
              <a:gd name="connsiteY4" fmla="*/ 0 h 6858000"/>
              <a:gd name="connsiteX0" fmla="*/ 13447 w 12205447"/>
              <a:gd name="connsiteY0" fmla="*/ 0 h 6858000"/>
              <a:gd name="connsiteX1" fmla="*/ 12205447 w 12205447"/>
              <a:gd name="connsiteY1" fmla="*/ 0 h 6858000"/>
              <a:gd name="connsiteX2" fmla="*/ 12205447 w 12205447"/>
              <a:gd name="connsiteY2" fmla="*/ 6858000 h 6858000"/>
              <a:gd name="connsiteX3" fmla="*/ 0 w 12205447"/>
              <a:gd name="connsiteY3" fmla="*/ 2528047 h 6858000"/>
              <a:gd name="connsiteX4" fmla="*/ 13447 w 12205447"/>
              <a:gd name="connsiteY4" fmla="*/ 0 h 6858000"/>
              <a:gd name="connsiteX0" fmla="*/ 40341 w 12232341"/>
              <a:gd name="connsiteY0" fmla="*/ 0 h 6858000"/>
              <a:gd name="connsiteX1" fmla="*/ 12232341 w 12232341"/>
              <a:gd name="connsiteY1" fmla="*/ 0 h 6858000"/>
              <a:gd name="connsiteX2" fmla="*/ 12232341 w 12232341"/>
              <a:gd name="connsiteY2" fmla="*/ 6858000 h 6858000"/>
              <a:gd name="connsiteX3" fmla="*/ 0 w 12232341"/>
              <a:gd name="connsiteY3" fmla="*/ 1559859 h 6858000"/>
              <a:gd name="connsiteX4" fmla="*/ 40341 w 12232341"/>
              <a:gd name="connsiteY4" fmla="*/ 0 h 6858000"/>
              <a:gd name="connsiteX0" fmla="*/ 26894 w 12218894"/>
              <a:gd name="connsiteY0" fmla="*/ 0 h 6858000"/>
              <a:gd name="connsiteX1" fmla="*/ 12218894 w 12218894"/>
              <a:gd name="connsiteY1" fmla="*/ 0 h 6858000"/>
              <a:gd name="connsiteX2" fmla="*/ 12218894 w 12218894"/>
              <a:gd name="connsiteY2" fmla="*/ 6858000 h 6858000"/>
              <a:gd name="connsiteX3" fmla="*/ 0 w 12218894"/>
              <a:gd name="connsiteY3" fmla="*/ 1613647 h 6858000"/>
              <a:gd name="connsiteX4" fmla="*/ 26894 w 122188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8894" h="6858000">
                <a:moveTo>
                  <a:pt x="26894" y="0"/>
                </a:moveTo>
                <a:lnTo>
                  <a:pt x="12218894" y="0"/>
                </a:lnTo>
                <a:lnTo>
                  <a:pt x="12218894" y="6858000"/>
                </a:lnTo>
                <a:lnTo>
                  <a:pt x="0" y="1613647"/>
                </a:lnTo>
                <a:cubicBezTo>
                  <a:pt x="4482" y="770965"/>
                  <a:pt x="22412" y="842682"/>
                  <a:pt x="2689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vert270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6701B7F-0003-5242-9D36-DDA3A9A8276C}"/>
              </a:ext>
            </a:extLst>
          </p:cNvPr>
          <p:cNvSpPr/>
          <p:nvPr/>
        </p:nvSpPr>
        <p:spPr>
          <a:xfrm>
            <a:off x="0" y="1546414"/>
            <a:ext cx="9144000" cy="5311588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7000">
                <a:srgbClr val="7D274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E3925-0FA3-0B46-BDA5-6344940D3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266" y="4223215"/>
            <a:ext cx="5146709" cy="22448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600" b="1" spc="0">
                <a:solidFill>
                  <a:schemeClr val="tx1"/>
                </a:solidFill>
                <a:latin typeface="+mj-lt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me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voluptad</a:t>
            </a:r>
            <a:r>
              <a:rPr lang="en-US" dirty="0"/>
              <a:t> at</a:t>
            </a:r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dolormentad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7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77000">
                <a:srgbClr val="7D274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3" y="5848351"/>
            <a:ext cx="1306562" cy="4278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2813" y="2133000"/>
            <a:ext cx="8453219" cy="129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000" b="1" dirty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Say </a:t>
            </a:r>
            <a:r>
              <a:rPr kumimoji="0" lang="fr-F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Thank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! Or </a:t>
            </a:r>
            <a:r>
              <a:rPr kumimoji="0" lang="fr-F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edit</a:t>
            </a:r>
            <a:r>
              <a:rPr kumimoji="0" lang="fr-FR" sz="4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the </a:t>
            </a:r>
            <a:r>
              <a:rPr kumimoji="0" lang="fr-F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text</a:t>
            </a:r>
            <a:endParaRPr kumimoji="0" lang="fr-FR" sz="4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794" y="3697961"/>
            <a:ext cx="514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endParaRPr lang="en-US" sz="2800" dirty="0">
              <a:latin typeface="+mj-lt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15399" y="3762522"/>
            <a:ext cx="7950632" cy="72813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u="none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xxxxxx@oecd.org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12812" y="464238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+mj-lt"/>
              </a:rPr>
              <a:t>Twitter:</a:t>
            </a:r>
            <a:r>
              <a:rPr lang="en-US" sz="1400" baseline="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@</a:t>
            </a:r>
            <a:r>
              <a:rPr lang="en-US" sz="1400" dirty="0" err="1" smtClean="0">
                <a:latin typeface="+mj-lt"/>
              </a:rPr>
              <a:t>OECD_local</a:t>
            </a:r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LinkedIn: </a:t>
            </a:r>
            <a:r>
              <a:rPr lang="en-GB" sz="1400" dirty="0" smtClean="0">
                <a:latin typeface="+mj-lt"/>
              </a:rPr>
              <a:t>www.linkedin.com/company/oecd-local</a:t>
            </a:r>
            <a:endParaRPr lang="en-US" sz="1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+mj-lt"/>
                <a:cs typeface="Arial" panose="020B0604020202020204" pitchFamily="34" charset="0"/>
              </a:rPr>
              <a:t>Website: www.oecd.org/</a:t>
            </a:r>
            <a:r>
              <a:rPr lang="en-GB" sz="1400" dirty="0" err="1">
                <a:latin typeface="+mj-lt"/>
                <a:cs typeface="Arial" panose="020B0604020202020204" pitchFamily="34" charset="0"/>
              </a:rPr>
              <a:t>cfe</a:t>
            </a:r>
            <a:r>
              <a:rPr lang="en-GB" sz="1400" dirty="0">
                <a:latin typeface="+mj-lt"/>
                <a:cs typeface="Arial" panose="020B0604020202020204" pitchFamily="34" charset="0"/>
              </a:rPr>
              <a:t>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404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4321754-C58A-47E9-9DA8-C701EE633F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9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2F0B1F2-5D47-434E-8E18-7879EAC0ECBC}" type="datetime1">
              <a:rPr lang="en-US" smtClean="0"/>
              <a:t>24-Aug-2021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3CC10BCC-455F-4D34-9B71-4F3B795F7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09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024B198-C574-49E9-A84A-2539DFBEE4BF}" type="datetime1">
              <a:rPr lang="en-US" smtClean="0"/>
              <a:t>24-Aug-2021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CC10BCC-455F-4D34-9B71-4F3B795F7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80257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91F45-0760-45ED-B02A-DD5746E3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8C0478-0990-47B2-8E64-29D1AA465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1C7B19-365C-48AB-8C68-1808C80C1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0E2971-C5F1-43C6-813E-7E81EABD5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4673A8-6419-4DF0-B491-8C6E5BB65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F11654-F690-4C41-B34E-5D3D8628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77CA-7329-4A2F-9CAB-169E1F5B37F4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EA08A4-79E8-4428-AB6A-7E197441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77EB13-E94D-49E0-98A1-1DB4CAC1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4ABD-557B-4B4E-8CCC-74228EF74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8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252414" y="1658607"/>
            <a:ext cx="8639175" cy="44047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68119" y="6411763"/>
            <a:ext cx="2362200" cy="363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>
                <a:solidFill>
                  <a:schemeClr val="tx1"/>
                </a:solidFill>
                <a:latin typeface="+mj-lt"/>
              </a:rPr>
              <a:t># </a:t>
            </a:r>
            <a:r>
              <a:rPr lang="en-US" dirty="0" smtClean="0"/>
              <a:t>Edit Hashtag here</a:t>
            </a:r>
          </a:p>
        </p:txBody>
      </p:sp>
    </p:spTree>
    <p:extLst>
      <p:ext uri="{BB962C8B-B14F-4D97-AF65-F5344CB8AC3E}">
        <p14:creationId xmlns:p14="http://schemas.microsoft.com/office/powerpoint/2010/main" val="394219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252414" y="1658607"/>
            <a:ext cx="8639175" cy="44047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368119" y="6411763"/>
            <a:ext cx="2362200" cy="363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>
                <a:solidFill>
                  <a:schemeClr val="tx1"/>
                </a:solidFill>
                <a:latin typeface="+mj-lt"/>
              </a:rPr>
              <a:t># </a:t>
            </a:r>
            <a:r>
              <a:rPr lang="en-US" dirty="0" smtClean="0"/>
              <a:t>Edit Hashtag here</a:t>
            </a:r>
          </a:p>
        </p:txBody>
      </p:sp>
    </p:spTree>
    <p:extLst>
      <p:ext uri="{BB962C8B-B14F-4D97-AF65-F5344CB8AC3E}">
        <p14:creationId xmlns:p14="http://schemas.microsoft.com/office/powerpoint/2010/main" val="286972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e de titre"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000">
              <a:srgbClr val="7D274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angle_16-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1974425" cy="4241357"/>
          </a:xfrm>
          <a:prstGeom prst="rect">
            <a:avLst/>
          </a:prstGeom>
        </p:spPr>
      </p:pic>
      <p:pic>
        <p:nvPicPr>
          <p:cNvPr id="16" name="Image 15" descr="angle_16-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68" y="2616643"/>
            <a:ext cx="1974425" cy="424135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00" y="440534"/>
            <a:ext cx="518400" cy="1437697"/>
          </a:xfrm>
          <a:prstGeom prst="rect">
            <a:avLst/>
          </a:prstGeom>
        </p:spPr>
      </p:pic>
      <p:pic>
        <p:nvPicPr>
          <p:cNvPr id="18" name="Image 17" descr="OECD_TEXT_20cm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00" y="6048000"/>
            <a:ext cx="1341882" cy="5943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547154"/>
            <a:ext cx="6300000" cy="1220847"/>
          </a:xfrm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defRPr sz="4300" b="0" cap="all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840001"/>
            <a:ext cx="6300000" cy="33598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7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en-US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404000" y="5117093"/>
            <a:ext cx="4500000" cy="2448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200" kern="1200" baseline="0" smtClean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Centre for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Entrepreneurship</a:t>
            </a: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SMEs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Regions</a:t>
            </a: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and Cities (CFE)</a:t>
            </a:r>
            <a:r>
              <a:rPr lang="fr-FR" dirty="0" smtClean="0"/>
              <a:t> 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1404000" y="4823612"/>
            <a:ext cx="4500000" cy="2448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200" kern="1200" baseline="0" smtClean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Click to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edit</a:t>
            </a: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the date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here</a:t>
            </a:r>
            <a:endParaRPr lang="fr-FR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404001" y="5414851"/>
            <a:ext cx="2293083" cy="32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>
                <a:solidFill>
                  <a:schemeClr val="tx1"/>
                </a:solidFill>
                <a:latin typeface="+mj-lt"/>
              </a:rPr>
              <a:t>Edit # </a:t>
            </a:r>
            <a:r>
              <a:rPr lang="en-US" dirty="0" smtClean="0"/>
              <a:t>Hashtag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410756" y="628203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aseline="0" dirty="0" smtClean="0">
                <a:latin typeface="+mj-lt"/>
              </a:rPr>
              <a:t>     </a:t>
            </a:r>
            <a:r>
              <a:rPr lang="en-US" sz="900" dirty="0" smtClean="0">
                <a:latin typeface="+mj-lt"/>
              </a:rPr>
              <a:t>@</a:t>
            </a:r>
            <a:r>
              <a:rPr lang="en-US" sz="900" dirty="0" err="1" smtClean="0">
                <a:latin typeface="+mj-lt"/>
              </a:rPr>
              <a:t>OECD_local</a:t>
            </a:r>
            <a:r>
              <a:rPr lang="en-US" sz="900" dirty="0" smtClean="0">
                <a:latin typeface="+mj-lt"/>
              </a:rPr>
              <a:t>    </a:t>
            </a:r>
            <a:r>
              <a:rPr lang="en-GB" sz="9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      </a:t>
            </a:r>
            <a:r>
              <a:rPr lang="en-GB" sz="900" dirty="0" smtClean="0">
                <a:latin typeface="+mj-lt"/>
              </a:rPr>
              <a:t>www.linkedin.com/company/oecd-local</a:t>
            </a:r>
            <a:r>
              <a:rPr lang="en-GB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</a:t>
            </a:r>
            <a:r>
              <a:rPr lang="en-US" sz="900" baseline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+mj-lt"/>
                <a:cs typeface="Arial" panose="020B0604020202020204" pitchFamily="34" charset="0"/>
              </a:rPr>
              <a:t>www.oecd.org/</a:t>
            </a:r>
            <a:r>
              <a:rPr lang="en-GB" sz="900" dirty="0" err="1">
                <a:latin typeface="+mj-lt"/>
                <a:cs typeface="Arial" panose="020B0604020202020204" pitchFamily="34" charset="0"/>
              </a:rPr>
              <a:t>cfe</a:t>
            </a:r>
            <a:r>
              <a:rPr lang="en-GB" sz="900" dirty="0">
                <a:latin typeface="+mj-lt"/>
                <a:cs typeface="Arial" panose="020B0604020202020204" pitchFamily="34" charset="0"/>
              </a:rPr>
              <a:t> </a:t>
            </a:r>
            <a:endParaRPr lang="en-US" sz="9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73" y="6381439"/>
            <a:ext cx="117373" cy="127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80" y="6243944"/>
            <a:ext cx="263580" cy="35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85" y="6354480"/>
            <a:ext cx="107713" cy="1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0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7C06CA-6BE8-0343-A32B-8F917CC955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0171" y="0"/>
            <a:ext cx="9164171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70294 w 12192000"/>
              <a:gd name="connsiteY3" fmla="*/ 3388659 h 6858000"/>
              <a:gd name="connsiteX4" fmla="*/ 0 w 12192000"/>
              <a:gd name="connsiteY4" fmla="*/ 0 h 6858000"/>
              <a:gd name="connsiteX0" fmla="*/ 13447 w 12205447"/>
              <a:gd name="connsiteY0" fmla="*/ 0 h 6858000"/>
              <a:gd name="connsiteX1" fmla="*/ 12205447 w 12205447"/>
              <a:gd name="connsiteY1" fmla="*/ 0 h 6858000"/>
              <a:gd name="connsiteX2" fmla="*/ 12205447 w 12205447"/>
              <a:gd name="connsiteY2" fmla="*/ 6858000 h 6858000"/>
              <a:gd name="connsiteX3" fmla="*/ 0 w 12205447"/>
              <a:gd name="connsiteY3" fmla="*/ 2528047 h 6858000"/>
              <a:gd name="connsiteX4" fmla="*/ 13447 w 12205447"/>
              <a:gd name="connsiteY4" fmla="*/ 0 h 6858000"/>
              <a:gd name="connsiteX0" fmla="*/ 40341 w 12232341"/>
              <a:gd name="connsiteY0" fmla="*/ 0 h 6858000"/>
              <a:gd name="connsiteX1" fmla="*/ 12232341 w 12232341"/>
              <a:gd name="connsiteY1" fmla="*/ 0 h 6858000"/>
              <a:gd name="connsiteX2" fmla="*/ 12232341 w 12232341"/>
              <a:gd name="connsiteY2" fmla="*/ 6858000 h 6858000"/>
              <a:gd name="connsiteX3" fmla="*/ 0 w 12232341"/>
              <a:gd name="connsiteY3" fmla="*/ 1559859 h 6858000"/>
              <a:gd name="connsiteX4" fmla="*/ 40341 w 12232341"/>
              <a:gd name="connsiteY4" fmla="*/ 0 h 6858000"/>
              <a:gd name="connsiteX0" fmla="*/ 26894 w 12218894"/>
              <a:gd name="connsiteY0" fmla="*/ 0 h 6858000"/>
              <a:gd name="connsiteX1" fmla="*/ 12218894 w 12218894"/>
              <a:gd name="connsiteY1" fmla="*/ 0 h 6858000"/>
              <a:gd name="connsiteX2" fmla="*/ 12218894 w 12218894"/>
              <a:gd name="connsiteY2" fmla="*/ 6858000 h 6858000"/>
              <a:gd name="connsiteX3" fmla="*/ 0 w 12218894"/>
              <a:gd name="connsiteY3" fmla="*/ 1613647 h 6858000"/>
              <a:gd name="connsiteX4" fmla="*/ 26894 w 122188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8894" h="6858000">
                <a:moveTo>
                  <a:pt x="26894" y="0"/>
                </a:moveTo>
                <a:lnTo>
                  <a:pt x="12218894" y="0"/>
                </a:lnTo>
                <a:lnTo>
                  <a:pt x="12218894" y="6858000"/>
                </a:lnTo>
                <a:lnTo>
                  <a:pt x="0" y="1613647"/>
                </a:lnTo>
                <a:cubicBezTo>
                  <a:pt x="4482" y="770965"/>
                  <a:pt x="22412" y="842682"/>
                  <a:pt x="2689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vert270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6701B7F-0003-5242-9D36-DDA3A9A8276C}"/>
              </a:ext>
            </a:extLst>
          </p:cNvPr>
          <p:cNvSpPr/>
          <p:nvPr/>
        </p:nvSpPr>
        <p:spPr>
          <a:xfrm>
            <a:off x="0" y="1546414"/>
            <a:ext cx="9144000" cy="5311588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7000">
                <a:srgbClr val="7D274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E3925-0FA3-0B46-BDA5-6344940D3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266" y="4223215"/>
            <a:ext cx="5146709" cy="22448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600" b="1" spc="0">
                <a:solidFill>
                  <a:schemeClr val="tx1"/>
                </a:solidFill>
                <a:latin typeface="+mj-lt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me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voluptad</a:t>
            </a:r>
            <a:r>
              <a:rPr lang="en-US" dirty="0"/>
              <a:t> at</a:t>
            </a:r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dolormentad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0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  <a:endParaRPr kumimoji="0" lang="en-US" dirty="0"/>
          </a:p>
          <a:p>
            <a:pPr lvl="1" eaLnBrk="1" latinLnBrk="0" hangingPunct="1"/>
            <a:r>
              <a:rPr kumimoji="0" lang="en-US" dirty="0" err="1"/>
              <a:t>Deuxième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2" eaLnBrk="1" latinLnBrk="0" hangingPunct="1"/>
            <a:r>
              <a:rPr kumimoji="0" lang="en-US" dirty="0" err="1"/>
              <a:t>Troisième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3" eaLnBrk="1" latinLnBrk="0" hangingPunct="1"/>
            <a:r>
              <a:rPr kumimoji="0" lang="en-US" dirty="0" err="1"/>
              <a:t>Quatrième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4" eaLnBrk="1" latinLnBrk="0" hangingPunct="1"/>
            <a:r>
              <a:rPr kumimoji="0" lang="en-US" dirty="0" err="1"/>
              <a:t>Cinquième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2F0B1F2-5D47-434E-8E18-7879EAC0ECBC}" type="datetime1">
              <a:rPr lang="en-US" smtClean="0"/>
              <a:t>24-Aug-2021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CC10BCC-455F-4D34-9B71-4F3B795F7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40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40801"/>
            <a:ext cx="9144000" cy="5171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0000">
                <a:srgbClr val="7D274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4130298" cy="6340800"/>
          </a:xfrm>
          <a:prstGeom prst="rect">
            <a:avLst/>
          </a:prstGeom>
          <a:gradFill>
            <a:gsLst>
              <a:gs pos="100000">
                <a:srgbClr val="FFFFE7">
                  <a:alpha val="50000"/>
                </a:srgbClr>
              </a:gs>
              <a:gs pos="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12" y="187200"/>
            <a:ext cx="8211888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222" y="6480203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20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/>
        </p:nvSpPr>
        <p:spPr>
          <a:xfrm>
            <a:off x="252000" y="6472607"/>
            <a:ext cx="792000" cy="244800"/>
          </a:xfrm>
          <a:prstGeom prst="rect">
            <a:avLst/>
          </a:prstGeom>
        </p:spPr>
        <p:txBody>
          <a:bodyPr vert="horz" wrap="none" lIns="91440" tIns="45720" rIns="0" bIns="4572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+mj-lt"/>
              </a:rPr>
              <a:t>© OECD </a:t>
            </a:r>
            <a:r>
              <a:rPr lang="de-DE" sz="1200" dirty="0" smtClean="0">
                <a:solidFill>
                  <a:schemeClr val="tx1"/>
                </a:solidFill>
                <a:latin typeface="+mj-lt"/>
              </a:rPr>
              <a:t>| </a:t>
            </a:r>
            <a:r>
              <a:rPr lang="de-DE" sz="1200" dirty="0" err="1" smtClean="0">
                <a:solidFill>
                  <a:schemeClr val="tx1"/>
                </a:solidFill>
                <a:latin typeface="+mj-lt"/>
              </a:rPr>
              <a:t>Centre</a:t>
            </a:r>
            <a:r>
              <a:rPr lang="de-DE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1200" dirty="0" smtClean="0">
                <a:solidFill>
                  <a:schemeClr val="tx1"/>
                </a:solidFill>
                <a:latin typeface="+mj-lt"/>
              </a:rPr>
              <a:t> Entrepreneurship, SMEs,</a:t>
            </a:r>
            <a:r>
              <a:rPr lang="de-DE" sz="1200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baseline="0" dirty="0" err="1" smtClean="0">
                <a:solidFill>
                  <a:schemeClr val="tx1"/>
                </a:solidFill>
                <a:latin typeface="+mj-lt"/>
              </a:rPr>
              <a:t>Regions</a:t>
            </a:r>
            <a:r>
              <a:rPr lang="de-DE" sz="1200" baseline="0" dirty="0" smtClean="0">
                <a:solidFill>
                  <a:schemeClr val="tx1"/>
                </a:solidFill>
                <a:latin typeface="+mj-lt"/>
              </a:rPr>
              <a:t> and Cities</a:t>
            </a:r>
            <a:r>
              <a:rPr lang="de-DE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| </a:t>
            </a: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@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OECD_Local</a:t>
            </a:r>
            <a:r>
              <a:rPr lang="de-DE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| </a:t>
            </a:r>
            <a:endParaRPr lang="fr-FR" sz="1200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332" y="199396"/>
            <a:ext cx="425781" cy="11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52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1" y="5328186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1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6E698E5-5F43-4DFE-80BC-534FDF7683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2BBC32E-5841-4267-A21E-ECD5481FA8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9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00" indent="-2565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200" indent="-213300" algn="l" rtl="0" eaLnBrk="1" latinLnBrk="0" hangingPunct="1">
        <a:spcBef>
          <a:spcPts val="504"/>
        </a:spcBef>
        <a:buClr>
          <a:schemeClr val="tx1"/>
        </a:buClr>
        <a:buFont typeface="Arial" pitchFamily="34" charset="0"/>
        <a:buChar char="–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600" indent="-172800" algn="l" rtl="0" eaLnBrk="1" latinLnBrk="0" hangingPunct="1">
        <a:spcBef>
          <a:spcPts val="432"/>
        </a:spcBef>
        <a:buClr>
          <a:schemeClr val="tx1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00" indent="-172800" algn="l" rtl="0" eaLnBrk="1" latinLnBrk="0" hangingPunct="1">
        <a:spcBef>
          <a:spcPts val="360"/>
        </a:spcBef>
        <a:buClr>
          <a:schemeClr val="tx1"/>
        </a:buClr>
        <a:buFont typeface="Arial" pitchFamily="34" charset="0"/>
        <a:buChar char="–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400" indent="-172800" algn="l" rtl="0" eaLnBrk="1" latinLnBrk="0" hangingPunct="1">
        <a:spcBef>
          <a:spcPts val="360"/>
        </a:spcBef>
        <a:buClr>
          <a:schemeClr val="tx1"/>
        </a:buClr>
        <a:buFont typeface="Arial" pitchFamily="34" charset="0"/>
        <a:buChar char="»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35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125" kern="1200">
          <a:solidFill>
            <a:schemeClr val="accent3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05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40801"/>
            <a:ext cx="9144000" cy="5171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0000">
                <a:srgbClr val="7D274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4130298" cy="6340800"/>
          </a:xfrm>
          <a:prstGeom prst="rect">
            <a:avLst/>
          </a:prstGeom>
          <a:gradFill>
            <a:gsLst>
              <a:gs pos="100000">
                <a:srgbClr val="FFFFE7">
                  <a:alpha val="50000"/>
                </a:srgbClr>
              </a:gs>
              <a:gs pos="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12" y="187200"/>
            <a:ext cx="8211888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222" y="6480203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20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/>
        </p:nvSpPr>
        <p:spPr>
          <a:xfrm>
            <a:off x="252000" y="6472607"/>
            <a:ext cx="792000" cy="244800"/>
          </a:xfrm>
          <a:prstGeom prst="rect">
            <a:avLst/>
          </a:prstGeom>
        </p:spPr>
        <p:txBody>
          <a:bodyPr vert="horz" wrap="none" lIns="91440" tIns="45720" rIns="0" bIns="4572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+mj-lt"/>
              </a:rPr>
              <a:t>© OECD </a:t>
            </a:r>
            <a:r>
              <a:rPr lang="de-DE" sz="1200" dirty="0" smtClean="0">
                <a:solidFill>
                  <a:schemeClr val="tx1"/>
                </a:solidFill>
                <a:latin typeface="+mj-lt"/>
              </a:rPr>
              <a:t>| </a:t>
            </a:r>
            <a:r>
              <a:rPr lang="de-DE" sz="1200" dirty="0" err="1" smtClean="0">
                <a:solidFill>
                  <a:schemeClr val="tx1"/>
                </a:solidFill>
                <a:latin typeface="+mj-lt"/>
              </a:rPr>
              <a:t>Centre</a:t>
            </a:r>
            <a:r>
              <a:rPr lang="de-DE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1200" dirty="0" smtClean="0">
                <a:solidFill>
                  <a:schemeClr val="tx1"/>
                </a:solidFill>
                <a:latin typeface="+mj-lt"/>
              </a:rPr>
              <a:t> Entrepreneurship, SMEs,</a:t>
            </a:r>
            <a:r>
              <a:rPr lang="de-DE" sz="1200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baseline="0" dirty="0" err="1" smtClean="0">
                <a:solidFill>
                  <a:schemeClr val="tx1"/>
                </a:solidFill>
                <a:latin typeface="+mj-lt"/>
              </a:rPr>
              <a:t>Regions</a:t>
            </a:r>
            <a:r>
              <a:rPr lang="de-DE" sz="1200" baseline="0" dirty="0" smtClean="0">
                <a:solidFill>
                  <a:schemeClr val="tx1"/>
                </a:solidFill>
                <a:latin typeface="+mj-lt"/>
              </a:rPr>
              <a:t> and Cities</a:t>
            </a:r>
            <a:r>
              <a:rPr lang="de-DE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| </a:t>
            </a:r>
            <a:r>
              <a:rPr lang="fr-FR" sz="12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@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OECD_Local</a:t>
            </a:r>
            <a:r>
              <a:rPr lang="de-DE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| </a:t>
            </a:r>
            <a:endParaRPr lang="fr-FR" sz="1200" kern="1200" baseline="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332" y="199396"/>
            <a:ext cx="425781" cy="11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65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tmp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cfe/standbyyouth.ht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lucia.cusmano@oecd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266414"/>
            <a:ext cx="7776864" cy="1823576"/>
          </a:xfrm>
        </p:spPr>
        <p:txBody>
          <a:bodyPr/>
          <a:lstStyle/>
          <a:p>
            <a:pPr algn="ctr"/>
            <a:r>
              <a:rPr lang="es-ES" sz="3600" b="1" cap="none" dirty="0" err="1">
                <a:latin typeface="Candara" panose="020E0502030303020204" pitchFamily="34" charset="0"/>
              </a:rPr>
              <a:t>Latinoamerica</a:t>
            </a:r>
            <a:r>
              <a:rPr lang="es-ES" sz="3600" b="1" cap="none" dirty="0">
                <a:latin typeface="Candara" panose="020E0502030303020204" pitchFamily="34" charset="0"/>
              </a:rPr>
              <a:t>, escenario de reactivación y transformación social</a:t>
            </a:r>
            <a:r>
              <a:rPr lang="en-GB" sz="3600" b="1" cap="none" dirty="0">
                <a:latin typeface="Candara" panose="020E0502030303020204" pitchFamily="34" charset="0"/>
              </a:rPr>
              <a:t/>
            </a:r>
            <a:br>
              <a:rPr lang="en-GB" sz="3600" b="1" cap="none" dirty="0">
                <a:latin typeface="Candara" panose="020E0502030303020204" pitchFamily="34" charset="0"/>
              </a:rPr>
            </a:br>
            <a:endParaRPr lang="en-US" sz="3600" b="1" cap="none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57192"/>
            <a:ext cx="7308304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Candara" panose="020E0502030303020204" pitchFamily="34" charset="0"/>
              </a:rPr>
              <a:t>Lucia </a:t>
            </a:r>
            <a:r>
              <a:rPr lang="en-GB" b="1" dirty="0" err="1">
                <a:latin typeface="Candara" panose="020E0502030303020204" pitchFamily="34" charset="0"/>
              </a:rPr>
              <a:t>Cusmano</a:t>
            </a:r>
            <a:endParaRPr lang="en-GB" b="1" dirty="0">
              <a:latin typeface="Candara" panose="020E0502030303020204" pitchFamily="34" charset="0"/>
            </a:endParaRPr>
          </a:p>
          <a:p>
            <a:r>
              <a:rPr lang="en-GB" dirty="0" smtClean="0">
                <a:latin typeface="Candara" panose="020E0502030303020204" pitchFamily="34" charset="0"/>
              </a:rPr>
              <a:t>Senior Economist and Deputy Head, SME </a:t>
            </a:r>
            <a:r>
              <a:rPr lang="en-GB" dirty="0">
                <a:latin typeface="Candara" panose="020E0502030303020204" pitchFamily="34" charset="0"/>
              </a:rPr>
              <a:t>and Entrepreneurship Division</a:t>
            </a:r>
          </a:p>
          <a:p>
            <a:r>
              <a:rPr lang="en-GB" dirty="0">
                <a:latin typeface="Candara" panose="020E0502030303020204" pitchFamily="34" charset="0"/>
              </a:rPr>
              <a:t>Centre for Entrepreneurship, SMEs, Regions and </a:t>
            </a:r>
            <a:r>
              <a:rPr lang="en-GB" dirty="0" smtClean="0">
                <a:latin typeface="Candara" panose="020E0502030303020204" pitchFamily="34" charset="0"/>
              </a:rPr>
              <a:t>Cities (CFE)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216097"/>
            <a:ext cx="6192688" cy="1116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andara" panose="020E0502030303020204" pitchFamily="34" charset="0"/>
              </a:rPr>
              <a:t>66 </a:t>
            </a:r>
            <a:r>
              <a:rPr lang="en-GB" sz="2800" b="1" dirty="0" err="1" smtClean="0">
                <a:latin typeface="Candara" panose="020E0502030303020204" pitchFamily="34" charset="0"/>
              </a:rPr>
              <a:t>Congreso</a:t>
            </a:r>
            <a:r>
              <a:rPr lang="en-GB" sz="2800" b="1" dirty="0" smtClean="0">
                <a:latin typeface="Candara" panose="020E0502030303020204" pitchFamily="34" charset="0"/>
              </a:rPr>
              <a:t> Nacional de ACOPI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4333" y="4437112"/>
            <a:ext cx="1973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26 Agosto 2021</a:t>
            </a:r>
            <a:endParaRPr lang="en-GB" sz="2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8496944" cy="2400657"/>
          </a:xfrm>
        </p:spPr>
        <p:txBody>
          <a:bodyPr/>
          <a:lstStyle/>
          <a:p>
            <a:pPr algn="ctr"/>
            <a:r>
              <a:rPr lang="en-GB" sz="3600" b="1" cap="none" dirty="0" err="1" smtClean="0">
                <a:latin typeface="Candara" panose="020E0502030303020204" pitchFamily="34" charset="0"/>
              </a:rPr>
              <a:t>Construir</a:t>
            </a:r>
            <a:r>
              <a:rPr lang="en-GB" sz="3600" b="1" cap="none" dirty="0" smtClean="0">
                <a:latin typeface="Candara" panose="020E0502030303020204" pitchFamily="34" charset="0"/>
              </a:rPr>
              <a:t> un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futuro</a:t>
            </a:r>
            <a:r>
              <a:rPr lang="en-GB" sz="3600" b="1" cap="none" dirty="0" smtClean="0">
                <a:latin typeface="Candara" panose="020E0502030303020204" pitchFamily="34" charset="0"/>
              </a:rPr>
              <a:t> </a:t>
            </a:r>
            <a:br>
              <a:rPr lang="en-GB" sz="3600" b="1" cap="none" dirty="0" smtClean="0">
                <a:latin typeface="Candara" panose="020E0502030303020204" pitchFamily="34" charset="0"/>
              </a:rPr>
            </a:br>
            <a:r>
              <a:rPr lang="en-GB" sz="3600" b="1" cap="none" dirty="0" smtClean="0">
                <a:latin typeface="Candara" panose="020E0502030303020204" pitchFamily="34" charset="0"/>
              </a:rPr>
              <a:t>mas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sostenible</a:t>
            </a:r>
            <a:r>
              <a:rPr lang="en-GB" sz="3600" b="1" cap="none" dirty="0" smtClean="0">
                <a:latin typeface="Candara" panose="020E0502030303020204" pitchFamily="34" charset="0"/>
              </a:rPr>
              <a:t> y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inclusivo</a:t>
            </a:r>
            <a:r>
              <a:rPr lang="en-GB" sz="3600" b="1" cap="none" dirty="0" smtClean="0">
                <a:latin typeface="Candara" panose="020E0502030303020204" pitchFamily="34" charset="0"/>
              </a:rPr>
              <a:t>:</a:t>
            </a:r>
            <a:br>
              <a:rPr lang="en-GB" sz="3600" b="1" cap="none" dirty="0" smtClean="0">
                <a:latin typeface="Candara" panose="020E0502030303020204" pitchFamily="34" charset="0"/>
              </a:rPr>
            </a:br>
            <a:r>
              <a:rPr lang="en-GB" sz="3600" b="1" cap="none" dirty="0" smtClean="0">
                <a:latin typeface="Candara" panose="020E0502030303020204" pitchFamily="34" charset="0"/>
              </a:rPr>
              <a:t>el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rol</a:t>
            </a:r>
            <a:r>
              <a:rPr lang="en-GB" sz="3600" b="1" cap="none" dirty="0" smtClean="0">
                <a:latin typeface="Candara" panose="020E0502030303020204" pitchFamily="34" charset="0"/>
              </a:rPr>
              <a:t> de la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MiPyMES</a:t>
            </a:r>
            <a:r>
              <a:rPr lang="en-GB" sz="3600" b="1" cap="none" dirty="0" smtClean="0">
                <a:latin typeface="Candara" panose="020E0502030303020204" pitchFamily="34" charset="0"/>
              </a:rPr>
              <a:t> para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una</a:t>
            </a:r>
            <a:r>
              <a:rPr lang="en-GB" sz="3600" b="1" cap="none" dirty="0" smtClean="0">
                <a:latin typeface="Candara" panose="020E0502030303020204" pitchFamily="34" charset="0"/>
              </a:rPr>
              <a:t>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recuperacion</a:t>
            </a:r>
            <a:r>
              <a:rPr lang="en-GB" sz="3600" b="1" cap="none" dirty="0" smtClean="0">
                <a:latin typeface="Candara" panose="020E0502030303020204" pitchFamily="34" charset="0"/>
              </a:rPr>
              <a:t>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transformadora</a:t>
            </a:r>
            <a:endParaRPr lang="en-US" sz="3600" b="1" cap="none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1133870" y="2141360"/>
            <a:ext cx="7934767" cy="4620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75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tx1">
                    <a:lumMod val="50000"/>
                  </a:schemeClr>
                </a:solidFill>
              </a:rPr>
              <a:t>Proporción </a:t>
            </a:r>
            <a:r>
              <a:rPr lang="es-ES" sz="1200" b="1" dirty="0">
                <a:solidFill>
                  <a:schemeClr val="tx1">
                    <a:lumMod val="50000"/>
                  </a:schemeClr>
                </a:solidFill>
              </a:rPr>
              <a:t>del total de empleo </a:t>
            </a:r>
            <a:r>
              <a:rPr lang="es-ES" sz="1200" b="1" dirty="0" smtClean="0">
                <a:solidFill>
                  <a:schemeClr val="tx1">
                    <a:lumMod val="50000"/>
                  </a:schemeClr>
                </a:solidFill>
              </a:rPr>
              <a:t>en </a:t>
            </a:r>
            <a:r>
              <a:rPr lang="es-ES" sz="1200" b="1" dirty="0" err="1" smtClean="0">
                <a:solidFill>
                  <a:schemeClr val="tx1">
                    <a:lumMod val="50000"/>
                  </a:schemeClr>
                </a:solidFill>
              </a:rPr>
              <a:t>PyMES</a:t>
            </a:r>
            <a:r>
              <a:rPr lang="es-ES" sz="1200" b="1" dirty="0" smtClean="0">
                <a:solidFill>
                  <a:schemeClr val="tx1">
                    <a:lumMod val="50000"/>
                  </a:schemeClr>
                </a:solidFill>
              </a:rPr>
              <a:t> en </a:t>
            </a:r>
            <a:r>
              <a:rPr lang="es-ES" sz="1200" b="1" dirty="0">
                <a:solidFill>
                  <a:schemeClr val="tx1">
                    <a:lumMod val="50000"/>
                  </a:schemeClr>
                </a:solidFill>
              </a:rPr>
              <a:t>los sectores más </a:t>
            </a:r>
            <a:r>
              <a:rPr lang="es-ES" sz="1200" b="1" dirty="0" smtClean="0">
                <a:solidFill>
                  <a:schemeClr val="tx1">
                    <a:lumMod val="50000"/>
                  </a:schemeClr>
                </a:solidFill>
              </a:rPr>
              <a:t>afectados</a:t>
            </a:r>
            <a:r>
              <a:rPr lang="es-ES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sz="12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sz="1200" b="1" dirty="0">
                <a:solidFill>
                  <a:schemeClr val="tx1">
                    <a:lumMod val="50000"/>
                  </a:schemeClr>
                </a:solidFill>
              </a:rPr>
              <a:t>(%)</a:t>
            </a:r>
          </a:p>
          <a:p>
            <a:pPr algn="ctr"/>
            <a:r>
              <a:rPr lang="en-GB" sz="12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GB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311994"/>
              </p:ext>
            </p:extLst>
          </p:nvPr>
        </p:nvGraphicFramePr>
        <p:xfrm>
          <a:off x="755576" y="2170600"/>
          <a:ext cx="7776864" cy="440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58508" y="-9664"/>
            <a:ext cx="808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Las </a:t>
            </a:r>
            <a:r>
              <a:rPr lang="es-ES" b="1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MiPyMES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han estado en el centro de la crisis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131589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altLang="en-US" dirty="0">
                <a:solidFill>
                  <a:srgbClr val="202124"/>
                </a:solidFill>
                <a:latin typeface="inherit"/>
              </a:rPr>
              <a:t>Las </a:t>
            </a:r>
            <a:r>
              <a:rPr lang="es-ES" altLang="en-US" dirty="0" err="1" smtClean="0">
                <a:solidFill>
                  <a:srgbClr val="202124"/>
                </a:solidFill>
                <a:latin typeface="inherit"/>
              </a:rPr>
              <a:t>mipymes</a:t>
            </a:r>
            <a:r>
              <a:rPr lang="es-ES" altLang="en-US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lang="es-ES" altLang="en-US" dirty="0">
                <a:solidFill>
                  <a:srgbClr val="202124"/>
                </a:solidFill>
                <a:latin typeface="inherit"/>
              </a:rPr>
              <a:t>representan la mayor parte del empleo en los sectores más afectados (75% promedio en la OCDE)</a:t>
            </a:r>
          </a:p>
        </p:txBody>
      </p:sp>
    </p:spTree>
    <p:extLst>
      <p:ext uri="{BB962C8B-B14F-4D97-AF65-F5344CB8AC3E}">
        <p14:creationId xmlns:p14="http://schemas.microsoft.com/office/powerpoint/2010/main" val="687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21754-C58A-47E9-9DA8-C701EE633F7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02000" cy="1022400"/>
          </a:xfrm>
        </p:spPr>
        <p:txBody>
          <a:bodyPr/>
          <a:lstStyle/>
          <a:p>
            <a:r>
              <a:rPr lang="en-GB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En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America Latina, las </a:t>
            </a:r>
            <a:r>
              <a:rPr lang="en-GB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microempresas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se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han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visto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especialmente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afectadas</a:t>
            </a:r>
            <a:endParaRPr lang="en-GB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963425"/>
            <a:ext cx="4419600" cy="4448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278" y="6303167"/>
            <a:ext cx="8388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OECD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et al. (2020) </a:t>
            </a:r>
            <a:r>
              <a:rPr lang="es-ES" sz="1200" dirty="0" smtClean="0"/>
              <a:t>Perspectivas </a:t>
            </a:r>
            <a:r>
              <a:rPr lang="es-ES" sz="1200" dirty="0"/>
              <a:t>económicas de América Latina </a:t>
            </a:r>
            <a:r>
              <a:rPr lang="es-ES" sz="1200" dirty="0" smtClean="0"/>
              <a:t>2020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278" y="1539877"/>
            <a:ext cx="8890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Empresas que podrían cerrar por la crisis del coronavirus (Covid-19), por tamaño (%)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21754-C58A-47E9-9DA8-C701EE633F7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Pero hay </a:t>
            </a:r>
            <a:r>
              <a:rPr lang="en-GB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importante</a:t>
            </a:r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diferencias</a:t>
            </a:r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sectoriales</a:t>
            </a:r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….</a:t>
            </a:r>
            <a:endParaRPr lang="en-GB" sz="2900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04428"/>
            <a:ext cx="6496050" cy="4761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8580" y="1504428"/>
            <a:ext cx="7751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Colombia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: Evolución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del valor agregado bruto por actividad económica, primer trimestre de 2019 a primer trimestre de 2021 (</a:t>
            </a:r>
            <a:r>
              <a:rPr lang="es-ES" dirty="0" err="1">
                <a:solidFill>
                  <a:schemeClr val="tx1">
                    <a:lumMod val="50000"/>
                  </a:schemeClr>
                </a:solidFill>
              </a:rPr>
              <a:t>Trim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 1 2019=100)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6436401"/>
            <a:ext cx="8388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CEPAL (2021) , </a:t>
            </a:r>
            <a:r>
              <a:rPr lang="es-ES" sz="1200" dirty="0"/>
              <a:t>La paradoja de la recuperación en América Latina y el </a:t>
            </a:r>
            <a:r>
              <a:rPr lang="es-ES" sz="1200" dirty="0" smtClean="0"/>
              <a:t>Caribe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571" y="4437112"/>
            <a:ext cx="18383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91880" y="5661932"/>
            <a:ext cx="518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Fuente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OECD SME and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</a:rPr>
              <a:t>Entrepreneurship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 Outlook 2021, </a:t>
            </a:r>
            <a:r>
              <a:rPr lang="fr-FR" sz="800" dirty="0" err="1" smtClean="0">
                <a:solidFill>
                  <a:schemeClr val="bg1">
                    <a:lumMod val="50000"/>
                  </a:schemeClr>
                </a:solidFill>
              </a:rPr>
              <a:t>basado</a:t>
            </a: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Facebook/OECD/World Bank survey Dec. 2020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441519"/>
              </p:ext>
            </p:extLst>
          </p:nvPr>
        </p:nvGraphicFramePr>
        <p:xfrm>
          <a:off x="3103242" y="2255198"/>
          <a:ext cx="5876660" cy="327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635896" y="2284010"/>
            <a:ext cx="52268" cy="306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0092" y="1884921"/>
            <a:ext cx="556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Proporción de </a:t>
            </a:r>
            <a:r>
              <a:rPr lang="es-ES" sz="12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PyMES</a:t>
            </a:r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aumentaron la digitalización en 2020 </a:t>
            </a:r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en-GB"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… y la </a:t>
            </a:r>
            <a:r>
              <a:rPr lang="en-GB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digitalizacion</a:t>
            </a:r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accelerada</a:t>
            </a:r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de las </a:t>
            </a:r>
            <a:r>
              <a:rPr lang="en-GB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empresas</a:t>
            </a:r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mas </a:t>
            </a:r>
            <a:r>
              <a:rPr lang="en-GB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dinamicas</a:t>
            </a:r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abre</a:t>
            </a:r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nuevos</a:t>
            </a:r>
            <a:r>
              <a:rPr lang="en-GB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escenarios</a:t>
            </a:r>
            <a:endParaRPr lang="en-GB" sz="2900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1" y="1412776"/>
            <a:ext cx="27171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En muchos países OCDE, entre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el 30% y el 50% de las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PyMES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aumentaron su uso de la tecnología digital durante la crisis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acceleracion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ha sido marcada en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America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Latina</a:t>
            </a:r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Las plataformas online mitigaron el impacto de la crisis, especialmente para las ventas.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Pero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la transición aún no se ha completado y están surgiendo amenazas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(ej.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ciberseguridad)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0885" y="266967"/>
            <a:ext cx="8053115" cy="7668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Generando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tambien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el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desafio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de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una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brecha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creciente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endParaRPr lang="en-GB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131852"/>
              </p:ext>
            </p:extLst>
          </p:nvPr>
        </p:nvGraphicFramePr>
        <p:xfrm>
          <a:off x="501446" y="1556792"/>
          <a:ext cx="8055429" cy="362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686" y="5712278"/>
            <a:ext cx="766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00" dirty="0" smtClean="0">
                <a:solidFill>
                  <a:prstClr val="white">
                    <a:lumMod val="50000"/>
                  </a:prstClr>
                </a:solidFill>
                <a:latin typeface="Georgia"/>
              </a:rPr>
              <a:t>Fuente: </a:t>
            </a:r>
            <a:r>
              <a:rPr lang="fr-FR" sz="800" dirty="0">
                <a:solidFill>
                  <a:prstClr val="white">
                    <a:lumMod val="50000"/>
                  </a:prstClr>
                </a:solidFill>
                <a:latin typeface="Georgia"/>
              </a:rPr>
              <a:t>OECD SME and </a:t>
            </a:r>
            <a:r>
              <a:rPr lang="fr-FR" sz="800" dirty="0" err="1">
                <a:solidFill>
                  <a:prstClr val="white">
                    <a:lumMod val="50000"/>
                  </a:prstClr>
                </a:solidFill>
                <a:latin typeface="Georgia"/>
              </a:rPr>
              <a:t>Entrepreneurship</a:t>
            </a:r>
            <a:r>
              <a:rPr lang="fr-FR" sz="800" dirty="0">
                <a:solidFill>
                  <a:prstClr val="white">
                    <a:lumMod val="50000"/>
                  </a:prstClr>
                </a:solidFill>
                <a:latin typeface="Georgia"/>
              </a:rPr>
              <a:t> Outlook 2021, </a:t>
            </a:r>
            <a:r>
              <a:rPr lang="fr-FR" sz="800" dirty="0" err="1" smtClean="0">
                <a:solidFill>
                  <a:prstClr val="white">
                    <a:lumMod val="50000"/>
                  </a:prstClr>
                </a:solidFill>
                <a:latin typeface="Georgia"/>
              </a:rPr>
              <a:t>basado</a:t>
            </a:r>
            <a:r>
              <a:rPr lang="fr-FR" sz="800" dirty="0" smtClean="0">
                <a:solidFill>
                  <a:prstClr val="white">
                    <a:lumMod val="50000"/>
                  </a:prstClr>
                </a:solidFill>
                <a:latin typeface="Georgia"/>
              </a:rPr>
              <a:t> en </a:t>
            </a:r>
            <a:r>
              <a:rPr lang="en-GB" sz="800" dirty="0">
                <a:solidFill>
                  <a:prstClr val="white">
                    <a:lumMod val="50000"/>
                  </a:prstClr>
                </a:solidFill>
                <a:latin typeface="Georgia"/>
              </a:rPr>
              <a:t>Facebook/OECD/World Bank survey Dec. 2020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Georgia"/>
              </a:rPr>
              <a:t>.</a:t>
            </a:r>
            <a:endParaRPr lang="en-GB" sz="80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816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16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0058"/>
            <a:ext cx="7380368" cy="988103"/>
          </a:xfrm>
        </p:spPr>
        <p:txBody>
          <a:bodyPr/>
          <a:lstStyle/>
          <a:p>
            <a:r>
              <a:rPr lang="es-ES" altLang="en-US" sz="25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La digitalización de las </a:t>
            </a:r>
            <a:r>
              <a:rPr lang="es-ES" altLang="en-US" sz="2500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PyMES</a:t>
            </a:r>
            <a:r>
              <a:rPr lang="es-ES" altLang="en-US" sz="25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ES" altLang="en-US" sz="25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puede catalizar cambios estructurales y  contribuir a </a:t>
            </a:r>
            <a:r>
              <a:rPr lang="es-ES" sz="25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difundir </a:t>
            </a:r>
            <a:r>
              <a:rPr lang="es-ES" sz="25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los </a:t>
            </a:r>
            <a:r>
              <a:rPr lang="es-ES" sz="25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beneficios </a:t>
            </a:r>
            <a:r>
              <a:rPr lang="es-ES" sz="25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de la transformación </a:t>
            </a:r>
            <a:r>
              <a:rPr lang="es-ES" sz="25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digital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581" y="5084518"/>
            <a:ext cx="8648160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000" i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GB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OECD SME and Entrepreneurship </a:t>
            </a:r>
            <a:r>
              <a:rPr lang="en-GB" sz="100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Outlook 2019</a:t>
            </a:r>
            <a:r>
              <a:rPr lang="en-GB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00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ICT use by businesses indicators </a:t>
            </a:r>
            <a:r>
              <a:rPr lang="en-GB" sz="100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2018.</a:t>
            </a:r>
            <a:endParaRPr lang="en-GB" sz="10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519695"/>
            <a:ext cx="83194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</a:rPr>
              <a:t>Pero una transformación incluyente depende críticamente de:</a:t>
            </a:r>
          </a:p>
          <a:p>
            <a:endParaRPr lang="es-ES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</a:rPr>
              <a:t>La calidad del acceso a las redes digitales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</a:rPr>
              <a:t>Las habilidades digitales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</a:rPr>
              <a:t>El </a:t>
            </a:r>
            <a:r>
              <a:rPr lang="es-ES" sz="2600" dirty="0">
                <a:solidFill>
                  <a:schemeClr val="bg2">
                    <a:lumMod val="10000"/>
                  </a:schemeClr>
                </a:solidFill>
              </a:rPr>
              <a:t>acceso </a:t>
            </a: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</a:rPr>
              <a:t>en regiones periféricas o rurales, y de </a:t>
            </a:r>
            <a:r>
              <a:rPr lang="es-ES" sz="2600" dirty="0">
                <a:solidFill>
                  <a:schemeClr val="bg2">
                    <a:lumMod val="10000"/>
                  </a:schemeClr>
                </a:solidFill>
              </a:rPr>
              <a:t>los </a:t>
            </a: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</a:rPr>
              <a:t>grupos </a:t>
            </a:r>
            <a:r>
              <a:rPr lang="es-ES" sz="2600" dirty="0">
                <a:solidFill>
                  <a:schemeClr val="bg2">
                    <a:lumMod val="10000"/>
                  </a:schemeClr>
                </a:solidFill>
              </a:rPr>
              <a:t>tradicionalmente </a:t>
            </a: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</a:rPr>
              <a:t>excluidos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s-ES" sz="2600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</a:rPr>
              <a:t>La transformación digital de </a:t>
            </a:r>
            <a:r>
              <a:rPr lang="es-ES" sz="2600" b="1" dirty="0" smtClean="0">
                <a:solidFill>
                  <a:schemeClr val="bg2">
                    <a:lumMod val="10000"/>
                  </a:schemeClr>
                </a:solidFill>
              </a:rPr>
              <a:t>todas las pymes</a:t>
            </a:r>
            <a:r>
              <a:rPr lang="es-ES" sz="2600" dirty="0" smtClean="0">
                <a:solidFill>
                  <a:schemeClr val="bg2">
                    <a:lumMod val="10000"/>
                  </a:schemeClr>
                </a:solidFill>
              </a:rPr>
              <a:t>, incluso en sectores tradicionales</a:t>
            </a:r>
            <a:endParaRPr lang="en-GB" sz="2600" dirty="0"/>
          </a:p>
        </p:txBody>
      </p:sp>
      <p:sp>
        <p:nvSpPr>
          <p:cNvPr id="8" name="Right Arrow 7"/>
          <p:cNvSpPr/>
          <p:nvPr/>
        </p:nvSpPr>
        <p:spPr>
          <a:xfrm>
            <a:off x="251520" y="4789396"/>
            <a:ext cx="576064" cy="271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21754-C58A-47E9-9DA8-C701EE633F7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8369939" cy="336058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9632" y="136640"/>
            <a:ext cx="7380368" cy="988103"/>
          </a:xfrm>
        </p:spPr>
        <p:txBody>
          <a:bodyPr/>
          <a:lstStyle/>
          <a:p>
            <a:r>
              <a:rPr lang="es-ES" altLang="en-US" b="1" dirty="0">
                <a:solidFill>
                  <a:srgbClr val="222222"/>
                </a:solidFill>
                <a:latin typeface="Candara" panose="020E0502030303020204" pitchFamily="34" charset="0"/>
              </a:rPr>
              <a:t>La </a:t>
            </a:r>
            <a:r>
              <a:rPr lang="es-ES" altLang="en-US" b="1" dirty="0" smtClean="0">
                <a:solidFill>
                  <a:srgbClr val="222222"/>
                </a:solidFill>
                <a:latin typeface="Candara" panose="020E0502030303020204" pitchFamily="34" charset="0"/>
              </a:rPr>
              <a:t>inversión en habilidades digitales es </a:t>
            </a:r>
            <a:r>
              <a:rPr lang="es-ES" altLang="en-US" b="1" dirty="0">
                <a:solidFill>
                  <a:srgbClr val="222222"/>
                </a:solidFill>
                <a:latin typeface="Candara" panose="020E0502030303020204" pitchFamily="34" charset="0"/>
              </a:rPr>
              <a:t>una máxima prioridad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78" y="1403484"/>
            <a:ext cx="8615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Uso de las TIC en el trabajo por actividad, países seleccionados de América Latina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278" y="6303167"/>
            <a:ext cx="8388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OECD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et al. (2020) </a:t>
            </a:r>
            <a:r>
              <a:rPr lang="es-ES" sz="1200" dirty="0" smtClean="0"/>
              <a:t>Perspectivas </a:t>
            </a:r>
            <a:r>
              <a:rPr lang="es-ES" sz="1200" dirty="0"/>
              <a:t>económicas de América Latina </a:t>
            </a:r>
            <a:r>
              <a:rPr lang="es-ES" sz="1200" dirty="0" smtClean="0"/>
              <a:t>2020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056" y="2997969"/>
            <a:ext cx="8496944" cy="1246495"/>
          </a:xfrm>
        </p:spPr>
        <p:txBody>
          <a:bodyPr/>
          <a:lstStyle/>
          <a:p>
            <a:pPr algn="ctr"/>
            <a:r>
              <a:rPr lang="en-GB" sz="3600" b="1" cap="none" dirty="0" err="1" smtClean="0">
                <a:latin typeface="Candara" panose="020E0502030303020204" pitchFamily="34" charset="0"/>
              </a:rPr>
              <a:t>Respuesta</a:t>
            </a:r>
            <a:r>
              <a:rPr lang="en-GB" sz="3600" b="1" cap="none" dirty="0" smtClean="0">
                <a:latin typeface="Candara" panose="020E0502030303020204" pitchFamily="34" charset="0"/>
              </a:rPr>
              <a:t> de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politica</a:t>
            </a:r>
            <a:r>
              <a:rPr lang="en-GB" sz="3600" b="1" cap="none" dirty="0" smtClean="0">
                <a:latin typeface="Candara" panose="020E0502030303020204" pitchFamily="34" charset="0"/>
              </a:rPr>
              <a:t> a la crisis:</a:t>
            </a:r>
            <a:br>
              <a:rPr lang="en-GB" sz="3600" b="1" cap="none" dirty="0" smtClean="0">
                <a:latin typeface="Candara" panose="020E0502030303020204" pitchFamily="34" charset="0"/>
              </a:rPr>
            </a:br>
            <a:r>
              <a:rPr lang="en-GB" sz="3600" b="1" cap="none" dirty="0" err="1" smtClean="0">
                <a:latin typeface="Candara" panose="020E0502030303020204" pitchFamily="34" charset="0"/>
              </a:rPr>
              <a:t>prioridades</a:t>
            </a:r>
            <a:r>
              <a:rPr lang="en-GB" sz="3600" b="1" cap="none" dirty="0" smtClean="0">
                <a:latin typeface="Candara" panose="020E0502030303020204" pitchFamily="34" charset="0"/>
              </a:rPr>
              <a:t>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en</a:t>
            </a:r>
            <a:r>
              <a:rPr lang="en-GB" sz="3600" b="1" cap="none" dirty="0" smtClean="0">
                <a:latin typeface="Candara" panose="020E0502030303020204" pitchFamily="34" charset="0"/>
              </a:rPr>
              <a:t>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adelante</a:t>
            </a:r>
            <a:endParaRPr lang="en-US" sz="3600" b="1" cap="none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21754-C58A-47E9-9DA8-C701EE633F7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07" y="1916832"/>
            <a:ext cx="8639794" cy="33843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s-ES" sz="29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Amplias </a:t>
            </a:r>
            <a:r>
              <a:rPr lang="es-ES" sz="2900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medidas para mitigar el impacto de la </a:t>
            </a:r>
            <a:r>
              <a:rPr lang="es-ES" sz="29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crisis y reto </a:t>
            </a:r>
            <a:r>
              <a:rPr lang="es-ES" sz="2900" b="1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comun</a:t>
            </a:r>
            <a:r>
              <a:rPr lang="es-ES" sz="29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: “reconstruir mejor”</a:t>
            </a:r>
            <a:endParaRPr lang="en-GB" sz="29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68" y="6194735"/>
            <a:ext cx="8388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OECD (2021) , </a:t>
            </a:r>
            <a:r>
              <a:rPr lang="en-US" sz="1200" dirty="0" smtClean="0"/>
              <a:t>One </a:t>
            </a:r>
            <a:r>
              <a:rPr lang="en-US" sz="1200" dirty="0"/>
              <a:t>year of SME and entrepreneurship policy responses to COVID-19: Lessons learned to “build back </a:t>
            </a:r>
            <a:r>
              <a:rPr lang="en-US" sz="1200" dirty="0" smtClean="0"/>
              <a:t>better”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215010"/>
            <a:ext cx="7776864" cy="1246495"/>
          </a:xfrm>
        </p:spPr>
        <p:txBody>
          <a:bodyPr/>
          <a:lstStyle/>
          <a:p>
            <a:pPr algn="ctr"/>
            <a:r>
              <a:rPr lang="en-GB" sz="3600" b="1" cap="none" dirty="0">
                <a:latin typeface="Candara" panose="020E0502030303020204" pitchFamily="34" charset="0"/>
              </a:rPr>
              <a:t>El </a:t>
            </a:r>
            <a:r>
              <a:rPr lang="en-GB" sz="3600" b="1" cap="none" dirty="0" err="1">
                <a:latin typeface="Candara" panose="020E0502030303020204" pitchFamily="34" charset="0"/>
              </a:rPr>
              <a:t>impacto</a:t>
            </a:r>
            <a:r>
              <a:rPr lang="en-GB" sz="3600" b="1" cap="none" dirty="0">
                <a:latin typeface="Candara" panose="020E0502030303020204" pitchFamily="34" charset="0"/>
              </a:rPr>
              <a:t> de la crisis del </a:t>
            </a:r>
            <a:r>
              <a:rPr lang="en-GB" sz="3600" b="1" cap="none" dirty="0" smtClean="0">
                <a:latin typeface="Candara" panose="020E0502030303020204" pitchFamily="34" charset="0"/>
              </a:rPr>
              <a:t>COVID-19 y las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debilidades</a:t>
            </a:r>
            <a:r>
              <a:rPr lang="en-GB" sz="3600" b="1" cap="none" dirty="0" smtClean="0">
                <a:latin typeface="Candara" panose="020E0502030303020204" pitchFamily="34" charset="0"/>
              </a:rPr>
              <a:t>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estructurales</a:t>
            </a:r>
            <a:endParaRPr lang="en-US" sz="3600" b="1" cap="none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321754-C58A-47E9-9DA8-C701EE633F7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s-ES" sz="29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El apoyo publico ha ayudado a sobrevivir millones de </a:t>
            </a:r>
            <a:r>
              <a:rPr lang="es-ES" sz="2900" b="1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MiPyMES</a:t>
            </a:r>
            <a:r>
              <a:rPr lang="es-ES" sz="29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</a:t>
            </a:r>
            <a:endParaRPr lang="en-GB" sz="29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675644"/>
              </p:ext>
            </p:extLst>
          </p:nvPr>
        </p:nvGraphicFramePr>
        <p:xfrm>
          <a:off x="3211023" y="2195928"/>
          <a:ext cx="5428977" cy="404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772816"/>
            <a:ext cx="2555776" cy="31752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En la mayoría de los países de la OCDE, entre el 20% y el 40% de las pymes (con una página de FB) recibieron apoyo en 2020, pero con grandes diferencias entre países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El apoyo se dirigió principalmente a abordar la escasez de liquidez a corto plazo</a:t>
            </a:r>
            <a:endParaRPr kumimoji="0" lang="es-E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8316416" y="4869160"/>
            <a:ext cx="21602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26973" y="1745977"/>
            <a:ext cx="561702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PyMES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recibiendo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soporte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non </a:t>
            </a:r>
            <a:r>
              <a:rPr lang="en-US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en-US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Mayo-</a:t>
            </a:r>
            <a:r>
              <a:rPr lang="en-US" i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n-US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fr-FR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6467921"/>
            <a:ext cx="7516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Fuente: </a:t>
            </a:r>
            <a:r>
              <a:rPr lang="fr-FR" sz="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OECD </a:t>
            </a:r>
            <a:r>
              <a:rPr lang="fr-FR" sz="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SME and </a:t>
            </a:r>
            <a:r>
              <a:rPr lang="fr-FR" sz="8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Entrepreneurship</a:t>
            </a:r>
            <a:r>
              <a:rPr lang="fr-FR" sz="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Outlook 2021 </a:t>
            </a:r>
            <a:r>
              <a:rPr lang="fr-FR" sz="8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based</a:t>
            </a:r>
            <a:r>
              <a:rPr lang="fr-FR" sz="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 on </a:t>
            </a:r>
            <a:r>
              <a:rPr lang="en-GB" sz="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Facebook/OECD/World Bank survey December 2020</a:t>
            </a:r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.</a:t>
            </a:r>
            <a:endParaRPr lang="en-GB" sz="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01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0722" y="174484"/>
            <a:ext cx="8064896" cy="1098243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Myriad Pro"/>
              </a:rPr>
              <a:t>Pero el </a:t>
            </a:r>
            <a:r>
              <a:rPr lang="en-GB" sz="28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Myriad Pro"/>
              </a:rPr>
              <a:t>apoyo</a:t>
            </a:r>
            <a:r>
              <a:rPr lang="en-GB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Myriad Pro"/>
              </a:rPr>
              <a:t> </a:t>
            </a:r>
            <a:r>
              <a:rPr lang="es-ES" altLang="en-US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alcanzo menos a las empresas mas vulnerables, come las </a:t>
            </a:r>
            <a:r>
              <a:rPr lang="es-ES" altLang="en-US" sz="28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PyMES</a:t>
            </a:r>
            <a:r>
              <a:rPr lang="es-ES" altLang="en-US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mas jóvenes y </a:t>
            </a:r>
            <a:r>
              <a:rPr lang="es-ES" altLang="en-US" sz="28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mas pequeñas</a:t>
            </a:r>
            <a:endParaRPr lang="en-GB" sz="2800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02688" y="5665788"/>
            <a:ext cx="341312" cy="184150"/>
          </a:xfrm>
        </p:spPr>
        <p:txBody>
          <a:bodyPr/>
          <a:lstStyle/>
          <a:p>
            <a:fld id="{C302F740-2110-4591-BDB8-30750343F9B1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471111"/>
              </p:ext>
            </p:extLst>
          </p:nvPr>
        </p:nvGraphicFramePr>
        <p:xfrm>
          <a:off x="2936874" y="2482368"/>
          <a:ext cx="2973600" cy="304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107781"/>
              </p:ext>
            </p:extLst>
          </p:nvPr>
        </p:nvGraphicFramePr>
        <p:xfrm>
          <a:off x="6016625" y="2482368"/>
          <a:ext cx="2974975" cy="305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276" y="6219920"/>
            <a:ext cx="7634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" dirty="0" smtClean="0">
                <a:solidFill>
                  <a:schemeClr val="tx1">
                    <a:lumMod val="50000"/>
                  </a:schemeClr>
                </a:solidFill>
              </a:rPr>
              <a:t>Fuente: </a:t>
            </a:r>
            <a:r>
              <a:rPr lang="fr-FR" sz="800" dirty="0">
                <a:solidFill>
                  <a:schemeClr val="tx1">
                    <a:lumMod val="50000"/>
                  </a:schemeClr>
                </a:solidFill>
              </a:rPr>
              <a:t>OECD </a:t>
            </a:r>
            <a:r>
              <a:rPr lang="fr-FR" sz="800" dirty="0">
                <a:solidFill>
                  <a:schemeClr val="tx1">
                    <a:lumMod val="50000"/>
                  </a:schemeClr>
                </a:solidFill>
              </a:rPr>
              <a:t>SME and </a:t>
            </a:r>
            <a:r>
              <a:rPr lang="fr-FR" sz="800" dirty="0" err="1">
                <a:solidFill>
                  <a:schemeClr val="tx1">
                    <a:lumMod val="50000"/>
                  </a:schemeClr>
                </a:solidFill>
              </a:rPr>
              <a:t>Entrepreneurship</a:t>
            </a:r>
            <a:r>
              <a:rPr lang="fr-FR" sz="800" dirty="0">
                <a:solidFill>
                  <a:schemeClr val="tx1">
                    <a:lumMod val="50000"/>
                  </a:schemeClr>
                </a:solidFill>
              </a:rPr>
              <a:t> Outlook 2021, </a:t>
            </a:r>
            <a:r>
              <a:rPr lang="fr-FR" sz="800" dirty="0" err="1">
                <a:solidFill>
                  <a:schemeClr val="tx1">
                    <a:lumMod val="50000"/>
                  </a:schemeClr>
                </a:solidFill>
              </a:rPr>
              <a:t>based</a:t>
            </a:r>
            <a:r>
              <a:rPr lang="fr-FR" sz="800" dirty="0">
                <a:solidFill>
                  <a:schemeClr val="tx1">
                    <a:lumMod val="50000"/>
                  </a:schemeClr>
                </a:solidFill>
              </a:rPr>
              <a:t> on 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Facebook/OECD/World Bank survey</a:t>
            </a:r>
            <a:r>
              <a:rPr lang="en-GB" sz="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800" dirty="0">
                <a:solidFill>
                  <a:schemeClr val="tx1">
                    <a:lumMod val="50000"/>
                  </a:schemeClr>
                </a:solidFill>
              </a:rPr>
              <a:t>(May-Dec. </a:t>
            </a:r>
            <a:r>
              <a:rPr lang="en-GB" sz="800" dirty="0">
                <a:solidFill>
                  <a:schemeClr val="tx1">
                    <a:lumMod val="50000"/>
                  </a:schemeClr>
                </a:solidFill>
              </a:rPr>
              <a:t>2020</a:t>
            </a:r>
            <a:r>
              <a:rPr lang="en-GB" sz="800" dirty="0">
                <a:solidFill>
                  <a:schemeClr val="tx1">
                    <a:lumMod val="50000"/>
                  </a:schemeClr>
                </a:solidFill>
              </a:rPr>
              <a:t>).</a:t>
            </a:r>
            <a:endParaRPr lang="en-GB" sz="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10800000" flipV="1">
            <a:off x="119857" y="1913239"/>
            <a:ext cx="2817017" cy="31752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En 32 países de la OCDE, solo el 15% de las pymes que comenzaron a operar en 2020 recibieron apoyo en comparación con el 45% de las pymes con al menos cinco años de actividad.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ES" altLang="en-US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El 29% de las pymes sin empleados recibieron apoyo, en comparación con más del 50% de las pymes con más de 10 empleados.</a:t>
            </a:r>
            <a:r>
              <a:rPr kumimoji="0" lang="es-E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5448" y="1675941"/>
            <a:ext cx="61290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16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</a:t>
            </a: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PyMES</a:t>
            </a: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recibiendo</a:t>
            </a: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soporte</a:t>
            </a: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US" sz="16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r>
              <a:rPr lang="en-US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  <a:r>
              <a:rPr lang="en-US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6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US" sz="16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en-US" sz="16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Mayo-</a:t>
            </a:r>
            <a:r>
              <a:rPr lang="en-US" sz="1600" i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n-US" sz="16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fr-FR" sz="16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/>
              <a:t> 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0054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4B09B1-6BA0-4DBE-9464-B94BAE060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014705"/>
              </p:ext>
            </p:extLst>
          </p:nvPr>
        </p:nvGraphicFramePr>
        <p:xfrm>
          <a:off x="991087" y="2008507"/>
          <a:ext cx="7432889" cy="4273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8288300" y="2947176"/>
            <a:ext cx="560500" cy="21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8288300" y="3968873"/>
            <a:ext cx="560500" cy="21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359575"/>
            <a:ext cx="7681366" cy="836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La mayoría de los países proporcionaron apoyo financiero en forma de deuda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6422964"/>
            <a:ext cx="8388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GB" sz="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OECD (2021) , </a:t>
            </a:r>
            <a:r>
              <a:rPr lang="en-US" sz="800" dirty="0" smtClean="0"/>
              <a:t>One </a:t>
            </a:r>
            <a:r>
              <a:rPr lang="en-US" sz="800" dirty="0"/>
              <a:t>year of SME and entrepreneurship policy responses to COVID-19: Lessons learned to “build back </a:t>
            </a:r>
            <a:r>
              <a:rPr lang="en-US" sz="800" dirty="0" smtClean="0"/>
              <a:t>better”</a:t>
            </a:r>
            <a:endParaRPr lang="en-GB" sz="8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95809" y="1430262"/>
            <a:ext cx="8532440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Medidas de suporte a las pymes durante la pandemia por grupo de países según sus niveles de ingresos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 (Febrero 2020-Febrero 2021)</a:t>
            </a:r>
            <a:r>
              <a:rPr kumimoji="0" lang="es-E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5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848872" cy="766800"/>
          </a:xfrm>
        </p:spPr>
        <p:txBody>
          <a:bodyPr vert="horz" lIns="68580" tIns="34290" rIns="68580" bIns="34290" rtlCol="0" anchor="ctr" anchorCtr="0">
            <a:noAutofit/>
          </a:bodyPr>
          <a:lstStyle/>
          <a:p>
            <a:r>
              <a:rPr lang="en-US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Prioridades</a:t>
            </a:r>
            <a:r>
              <a:rPr lang="en-US" sz="29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para la </a:t>
            </a:r>
            <a:r>
              <a:rPr lang="en-US" sz="29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reactivacion</a:t>
            </a:r>
            <a:endParaRPr lang="en-GB" sz="2900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12327" y="2145723"/>
            <a:ext cx="8382538" cy="2701796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endParaRPr lang="en-US" sz="1500" dirty="0"/>
          </a:p>
          <a:p>
            <a:pPr>
              <a:spcAft>
                <a:spcPts val="450"/>
              </a:spcAft>
            </a:pPr>
            <a:endParaRPr lang="en-US" sz="15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9980094"/>
              </p:ext>
            </p:extLst>
          </p:nvPr>
        </p:nvGraphicFramePr>
        <p:xfrm>
          <a:off x="271608" y="1802251"/>
          <a:ext cx="8516792" cy="377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51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79600"/>
            <a:ext cx="7704856" cy="1022400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Pensar pequeño 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primero para </a:t>
            </a:r>
            <a:r>
              <a:rPr lang="es-ES" b="1" i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es-ES" b="1" i="1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Build</a:t>
            </a:r>
            <a:r>
              <a:rPr lang="es-ES" b="1" i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Back </a:t>
            </a:r>
            <a:r>
              <a:rPr lang="es-ES" b="1" i="1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Better</a:t>
            </a:r>
            <a:r>
              <a:rPr lang="es-ES" b="1" i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”</a:t>
            </a:r>
            <a:r>
              <a:rPr lang="es-ES" b="1" dirty="0">
                <a:latin typeface="Candara" panose="020E0502030303020204" pitchFamily="34" charset="0"/>
              </a:rPr>
              <a:t/>
            </a:r>
            <a:br>
              <a:rPr lang="es-ES" b="1" dirty="0">
                <a:latin typeface="Candara" panose="020E0502030303020204" pitchFamily="34" charset="0"/>
              </a:rPr>
            </a:br>
            <a:r>
              <a:rPr lang="en-GB" b="1" dirty="0">
                <a:latin typeface="Candara" panose="020E0502030303020204" pitchFamily="34" charset="0"/>
              </a:rPr>
              <a:t/>
            </a:r>
            <a:br>
              <a:rPr lang="en-GB" b="1" dirty="0">
                <a:latin typeface="Candara" panose="020E0502030303020204" pitchFamily="34" charset="0"/>
              </a:rPr>
            </a:b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602000"/>
            <a:ext cx="8795320" cy="4525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2200" dirty="0">
                <a:solidFill>
                  <a:schemeClr val="bg2">
                    <a:lumMod val="10000"/>
                  </a:schemeClr>
                </a:solidFill>
              </a:rPr>
              <a:t>Mientras que el apoyo de emergencia tuvo un fuerte enfoque en las </a:t>
            </a:r>
            <a:r>
              <a:rPr lang="es-ES" sz="2200" dirty="0" err="1" smtClean="0">
                <a:solidFill>
                  <a:schemeClr val="bg2">
                    <a:lumMod val="10000"/>
                  </a:schemeClr>
                </a:solidFill>
              </a:rPr>
              <a:t>PyMES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en muchos países los </a:t>
            </a:r>
            <a:r>
              <a:rPr lang="es-ES" sz="2200" dirty="0">
                <a:solidFill>
                  <a:schemeClr val="bg2">
                    <a:lumMod val="10000"/>
                  </a:schemeClr>
                </a:solidFill>
              </a:rPr>
              <a:t>paquetes de recuperación son más 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genéricos</a:t>
            </a:r>
          </a:p>
          <a:p>
            <a:pPr marL="457200" lvl="1" indent="0">
              <a:buNone/>
            </a:pPr>
            <a:endParaRPr lang="es-ES" sz="22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 Consultar a las </a:t>
            </a:r>
            <a:r>
              <a:rPr lang="es-ES" sz="2200" dirty="0" err="1" smtClean="0">
                <a:solidFill>
                  <a:schemeClr val="bg2">
                    <a:lumMod val="10000"/>
                  </a:schemeClr>
                </a:solidFill>
              </a:rPr>
              <a:t>PyMES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 en programas para reconstruir mejor</a:t>
            </a:r>
            <a:endParaRPr lang="es-ES" sz="22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 Asegurar 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que </a:t>
            </a:r>
            <a:r>
              <a:rPr lang="es-ES" sz="2200" dirty="0">
                <a:solidFill>
                  <a:schemeClr val="bg2">
                    <a:lumMod val="10000"/>
                  </a:schemeClr>
                </a:solidFill>
              </a:rPr>
              <a:t>las medidas de recuperación tengan en cuenta las circunstancias y necesidades de las </a:t>
            </a:r>
            <a:r>
              <a:rPr lang="es-ES" sz="2200" dirty="0" err="1" smtClean="0">
                <a:solidFill>
                  <a:schemeClr val="bg2">
                    <a:lumMod val="10000"/>
                  </a:schemeClr>
                </a:solidFill>
              </a:rPr>
              <a:t>PyMES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2200" dirty="0">
                <a:solidFill>
                  <a:schemeClr val="bg2">
                    <a:lumMod val="10000"/>
                  </a:schemeClr>
                </a:solidFill>
              </a:rPr>
              <a:t>y los 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empresarios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s-ES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Aprovechar el potencial del las </a:t>
            </a:r>
            <a:r>
              <a:rPr lang="es-ES" sz="2200" dirty="0" err="1" smtClean="0">
                <a:solidFill>
                  <a:schemeClr val="bg2">
                    <a:lumMod val="10000"/>
                  </a:schemeClr>
                </a:solidFill>
              </a:rPr>
              <a:t>PyMES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</a:rPr>
              <a:t> para promover el cambio y la inclusión social</a:t>
            </a:r>
            <a:endParaRPr lang="en-GB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056" y="2997969"/>
            <a:ext cx="8496944" cy="1246495"/>
          </a:xfrm>
        </p:spPr>
        <p:txBody>
          <a:bodyPr/>
          <a:lstStyle/>
          <a:p>
            <a:pPr algn="ctr"/>
            <a:r>
              <a:rPr lang="en-GB" sz="3600" b="1" cap="none" dirty="0" smtClean="0">
                <a:latin typeface="Candara" panose="020E0502030303020204" pitchFamily="34" charset="0"/>
              </a:rPr>
              <a:t>La OCDE y las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empresas</a:t>
            </a:r>
            <a:r>
              <a:rPr lang="en-GB" sz="3600" b="1" cap="none" dirty="0" smtClean="0">
                <a:latin typeface="Candara" panose="020E0502030303020204" pitchFamily="34" charset="0"/>
              </a:rPr>
              <a:t> para la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transformacion</a:t>
            </a:r>
            <a:r>
              <a:rPr lang="en-GB" sz="3600" b="1" cap="none" dirty="0" smtClean="0">
                <a:latin typeface="Candara" panose="020E0502030303020204" pitchFamily="34" charset="0"/>
              </a:rPr>
              <a:t> </a:t>
            </a:r>
            <a:r>
              <a:rPr lang="en-GB" sz="3600" b="1" cap="none" dirty="0" err="1" smtClean="0">
                <a:latin typeface="Candara" panose="020E0502030303020204" pitchFamily="34" charset="0"/>
              </a:rPr>
              <a:t>inclusiva</a:t>
            </a:r>
            <a:endParaRPr lang="en-US" sz="3600" b="1" cap="none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13433" indent="-12055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82204" indent="-9644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675085" indent="-9644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867966" indent="-9644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060847" indent="-9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53729" indent="-9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446610" indent="-9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639491" indent="-9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>
              <a:defRPr/>
            </a:pPr>
            <a:fld id="{6E5FABCF-28A2-4D43-A2DD-920769E19B5B}" type="slidenum"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pPr algn="ctr" defTabSz="342900">
                <a:defRPr/>
              </a:pPr>
              <a:t>26</a:t>
            </a:fld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301" y="109241"/>
            <a:ext cx="6845265" cy="12181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5866" y="1553281"/>
            <a:ext cx="8582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it-IT" b="1" dirty="0">
              <a:solidFill>
                <a:schemeClr val="bg2">
                  <a:lumMod val="10000"/>
                </a:schemeClr>
              </a:solidFill>
            </a:endParaRPr>
          </a:p>
          <a:p>
            <a:pPr algn="ctr" defTabSz="342900"/>
            <a:r>
              <a:rPr lang="es-ES" altLang="en-US" b="1" dirty="0">
                <a:solidFill>
                  <a:srgbClr val="202124"/>
                </a:solidFill>
                <a:latin typeface="inherit"/>
              </a:rPr>
              <a:t>Plataforma para gobiernos, grandes y pequeñas empresas, instituciones financieras, expertos de la industria y asociaciones sobre cómo permitir que todas las pymes aprovechen los beneficios de la </a:t>
            </a:r>
            <a:r>
              <a:rPr lang="es-ES" altLang="en-US" b="1" dirty="0" smtClean="0">
                <a:solidFill>
                  <a:srgbClr val="202124"/>
                </a:solidFill>
                <a:latin typeface="inherit"/>
              </a:rPr>
              <a:t>digitalización.</a:t>
            </a:r>
          </a:p>
          <a:p>
            <a:pPr algn="ctr" defTabSz="342900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GB" b="1" i="1" dirty="0">
              <a:solidFill>
                <a:schemeClr val="bg2">
                  <a:lumMod val="10000"/>
                </a:schemeClr>
              </a:solidFill>
              <a:latin typeface="Calibri" panose="020F0502020204030204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0" y="3349711"/>
            <a:ext cx="3539428" cy="2146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26621" y="5578903"/>
            <a:ext cx="31123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https://www.oecd.org/going-digital/sme/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34" y="3303109"/>
            <a:ext cx="2204703" cy="23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10BCC-455F-4D34-9B71-4F3B795F71F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12776"/>
            <a:ext cx="5112568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76672"/>
            <a:ext cx="779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Empresas</a:t>
            </a:r>
            <a:r>
              <a:rPr lang="en-GB" sz="30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3000" b="1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apoyando</a:t>
            </a:r>
            <a:r>
              <a:rPr lang="en-GB" sz="30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la </a:t>
            </a:r>
            <a:r>
              <a:rPr lang="en-GB" sz="3000" b="1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proxima</a:t>
            </a:r>
            <a:r>
              <a:rPr lang="en-GB" sz="30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3000" b="1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generacion</a:t>
            </a:r>
            <a:endParaRPr lang="en-GB" sz="30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9552" y="3978217"/>
            <a:ext cx="8100448" cy="2375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2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La iniciativa </a:t>
            </a:r>
            <a:r>
              <a:rPr kumimoji="0" lang="es-ES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linkClick r:id="rId3"/>
              </a:rPr>
              <a:t>Stand </a:t>
            </a:r>
            <a:r>
              <a:rPr kumimoji="0" lang="es-E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linkClick r:id="rId3"/>
              </a:rPr>
              <a:t>By</a:t>
            </a:r>
            <a:r>
              <a:rPr kumimoji="0" lang="es-ES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linkClick r:id="rId3"/>
              </a:rPr>
              <a:t> </a:t>
            </a:r>
            <a:r>
              <a:rPr kumimoji="0" lang="es-E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linkClick r:id="rId3"/>
              </a:rPr>
              <a:t>Youth</a:t>
            </a:r>
            <a:r>
              <a:rPr kumimoji="0" lang="es-ES" alt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linkClick r:id="rId3"/>
              </a:rPr>
              <a:t> </a:t>
            </a:r>
            <a:r>
              <a:rPr kumimoji="0" lang="es-ES" altLang="en-US" sz="2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- </a:t>
            </a:r>
            <a:r>
              <a:rPr lang="es-ES" altLang="en-US" sz="2200" dirty="0" smtClean="0">
                <a:solidFill>
                  <a:srgbClr val="202124"/>
                </a:solidFill>
              </a:rPr>
              <a:t>liderada </a:t>
            </a:r>
            <a:r>
              <a:rPr lang="es-ES" altLang="en-US" sz="2200" dirty="0">
                <a:solidFill>
                  <a:srgbClr val="202124"/>
                </a:solidFill>
              </a:rPr>
              <a:t>por una asociación de 10 organizaciones </a:t>
            </a:r>
            <a:r>
              <a:rPr lang="es-ES" altLang="en-US" sz="2200" dirty="0" smtClean="0">
                <a:solidFill>
                  <a:srgbClr val="202124"/>
                </a:solidFill>
              </a:rPr>
              <a:t>globales - </a:t>
            </a:r>
            <a:r>
              <a:rPr kumimoji="0" lang="es-ES" altLang="en-US" sz="2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</a:rPr>
              <a:t>tiene como objetivo suportar y alentar a las empresas a ayudar a los jóvenes a superar la crisis y más allá, mediante la sensibilización, el intercambio de mejores prácticas y la organización de eventos para conectar y construir una coalición más amplia de empresas con ideas afines.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58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32208" y="2348880"/>
            <a:ext cx="6624000" cy="1246495"/>
          </a:xfrm>
          <a:prstGeom prst="rect">
            <a:avLst/>
          </a:prstGeom>
        </p:spPr>
        <p:txBody>
          <a:bodyPr vert="horz" lIns="90000" tIns="45720" rIns="90000" bIns="45720" rtlCol="0" anchor="b">
            <a:spAutoFit/>
          </a:bodyPr>
          <a:lstStyle>
            <a:lvl1pPr algn="l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kumimoji="0" sz="4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Gracias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3429000"/>
            <a:ext cx="34563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  <a:hlinkClick r:id="rId2"/>
              </a:rPr>
              <a:t>lucia.cusmano@oecd.org</a:t>
            </a:r>
            <a:endParaRPr lang="en-GB" dirty="0">
              <a:solidFill>
                <a:srgbClr val="FFFF00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Website: www.oecd.org/cfe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8508" y="-9663"/>
            <a:ext cx="8085492" cy="10624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La crisis ha afectado profundamente economías  en un momento de bajo crecimiento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3</a:t>
            </a:fld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7" y="2103393"/>
            <a:ext cx="8963894" cy="33725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3278" y="6303167"/>
            <a:ext cx="8388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OECD et al. (2020) </a:t>
            </a:r>
            <a:r>
              <a:rPr lang="es-ES" sz="1200" dirty="0" smtClean="0"/>
              <a:t>Perspectivas </a:t>
            </a:r>
            <a:r>
              <a:rPr lang="es-ES" sz="1200" dirty="0"/>
              <a:t>económicas de América Latina </a:t>
            </a:r>
            <a:r>
              <a:rPr lang="es-ES" sz="1200" dirty="0" smtClean="0"/>
              <a:t>2020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775" y="1556792"/>
            <a:ext cx="8892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tx1">
                    <a:lumMod val="50000"/>
                  </a:schemeClr>
                </a:solidFill>
              </a:rPr>
              <a:t>Tasa de crecimiento anual del PIB y PIB per cápita de América Latina y el Caribe</a:t>
            </a:r>
            <a:endParaRPr lang="en-GB" sz="15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67944" y="3356992"/>
            <a:ext cx="288032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802688" y="6411913"/>
            <a:ext cx="341312" cy="244475"/>
          </a:xfrm>
        </p:spPr>
        <p:txBody>
          <a:bodyPr/>
          <a:lstStyle/>
          <a:p>
            <a:fld id="{3CC10BCC-455F-4D34-9B71-4F3B795F71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8508" y="-9664"/>
            <a:ext cx="808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… con problemas estructurales (1)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60198" y="767201"/>
            <a:ext cx="808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sz="2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es-ES" sz="26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Brecha de productividad creciente</a:t>
            </a:r>
            <a:endParaRPr lang="en-GB" sz="26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2" y="2530789"/>
            <a:ext cx="8513808" cy="3723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8009" y="1798519"/>
            <a:ext cx="7923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Productividad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laboral de los países de América Latina y el Caribe en relación con el resto del mundo, 1950‑2019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278" y="6303167"/>
            <a:ext cx="8388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OECD et al. (2020) </a:t>
            </a:r>
            <a:r>
              <a:rPr lang="es-ES" sz="1200" dirty="0" smtClean="0"/>
              <a:t>Perspectivas </a:t>
            </a:r>
            <a:r>
              <a:rPr lang="es-ES" sz="1200" dirty="0"/>
              <a:t>económicas de América Latina </a:t>
            </a:r>
            <a:r>
              <a:rPr lang="es-ES" sz="1200" dirty="0" smtClean="0"/>
              <a:t>2020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802688" y="6411913"/>
            <a:ext cx="341312" cy="244475"/>
          </a:xfrm>
        </p:spPr>
        <p:txBody>
          <a:bodyPr/>
          <a:lstStyle/>
          <a:p>
            <a:fld id="{3CC10BCC-455F-4D34-9B71-4F3B795F71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8508" y="-9664"/>
            <a:ext cx="808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… con problemas estructurales (2)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980728"/>
            <a:ext cx="87877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sz="24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es-E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Contribución del empleo y la productividad al 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crecimiento </a:t>
            </a:r>
            <a:r>
              <a:rPr lang="es-E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del 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PIB, </a:t>
            </a:r>
            <a:r>
              <a:rPr lang="es-ES" sz="2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2000‑2019 </a:t>
            </a:r>
            <a:r>
              <a:rPr lang="es-ES" sz="2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(%)</a:t>
            </a:r>
            <a:endParaRPr lang="en-GB" sz="2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278" y="6303167"/>
            <a:ext cx="8388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OECD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et al. (2020) </a:t>
            </a:r>
            <a:r>
              <a:rPr lang="es-ES" sz="1200" dirty="0" smtClean="0"/>
              <a:t>Perspectivas </a:t>
            </a:r>
            <a:r>
              <a:rPr lang="es-ES" sz="1200" dirty="0"/>
              <a:t>económicas de América Latina </a:t>
            </a:r>
            <a:r>
              <a:rPr lang="es-ES" sz="1200" dirty="0" smtClean="0"/>
              <a:t>2020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83" y="2330699"/>
            <a:ext cx="8779667" cy="39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10BCC-455F-4D34-9B71-4F3B795F71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… </a:t>
            </a:r>
            <a:r>
              <a:rPr lang="en-GB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bajo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nivel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de inversion</a:t>
            </a:r>
            <a:endParaRPr lang="en-GB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50" y="2204864"/>
            <a:ext cx="8496300" cy="3781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680" y="1562860"/>
            <a:ext cx="5652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Relación entre inversión y PIB, 1990-2020 </a:t>
            </a:r>
          </a:p>
          <a:p>
            <a:pPr algn="ctr"/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(En porcentajes, sobre la base de dólares corrientes)</a:t>
            </a:r>
            <a:endParaRPr lang="en-GB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4177516">
            <a:off x="7353188" y="3191258"/>
            <a:ext cx="337199" cy="1098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3278" y="6303167"/>
            <a:ext cx="8388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CEPAL (2021) , </a:t>
            </a:r>
            <a:r>
              <a:rPr lang="es-ES" sz="1200" dirty="0"/>
              <a:t>La paradoja de la recuperación en América Latina y el </a:t>
            </a:r>
            <a:r>
              <a:rPr lang="es-ES" sz="1200" dirty="0" smtClean="0"/>
              <a:t>Caribe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8508" y="-9664"/>
            <a:ext cx="8085492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… 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y brechas sociales 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7</a:t>
            </a:fld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061966"/>
              </p:ext>
            </p:extLst>
          </p:nvPr>
        </p:nvGraphicFramePr>
        <p:xfrm>
          <a:off x="683568" y="1815054"/>
          <a:ext cx="71287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680874" y="1602063"/>
            <a:ext cx="6840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Trabajadores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sin seguridad social ni asistencia social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(%)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53" y="6303167"/>
            <a:ext cx="8388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US" sz="1200" dirty="0" err="1"/>
              <a:t>Basto</a:t>
            </a:r>
            <a:r>
              <a:rPr lang="en-US" sz="1200" dirty="0"/>
              <a:t>‑Aguirre, Nieto‑Parra y Vázquez (2020), “Informality in Latin America in the post COVID‑19 era: Towards a more formal ‘new normal</a:t>
            </a:r>
            <a:r>
              <a:rPr lang="en-US" sz="1200" dirty="0" smtClean="0"/>
              <a:t>’?”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8508" y="-9664"/>
            <a:ext cx="8085492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… </a:t>
            </a:r>
            <a:r>
              <a:rPr lang="es-ES" b="1" dirty="0" err="1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accentuadas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por la crisis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8</a:t>
            </a:fld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53" y="2156200"/>
            <a:ext cx="7080994" cy="4081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6436401"/>
            <a:ext cx="8388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CEPAL (2021) , </a:t>
            </a:r>
            <a:r>
              <a:rPr lang="es-ES" sz="1200" dirty="0"/>
              <a:t>La paradoja de la recuperación en América Latina y el </a:t>
            </a:r>
            <a:r>
              <a:rPr lang="es-ES" sz="1200" dirty="0" smtClean="0"/>
              <a:t>Caribe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556035"/>
            <a:ext cx="788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Variación interanual del número de ocupados, por categoría de ocupación, 2019-2020 (en porcentajes)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8508" y="-9664"/>
            <a:ext cx="8085492" cy="1325563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es-ES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… 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con un impacto desproporcionado sobre la ocupación juvenil</a:t>
            </a:r>
            <a:endParaRPr lang="en-GB" sz="2800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9</a:t>
            </a:fld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53" y="6303167"/>
            <a:ext cx="8388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Fuente: </a:t>
            </a:r>
            <a:r>
              <a:rPr lang="en-US" sz="1200" dirty="0"/>
              <a:t>OECD </a:t>
            </a:r>
            <a:r>
              <a:rPr lang="en-US" sz="1200" dirty="0" smtClean="0"/>
              <a:t>Employment Outlook 2021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6" y="1661178"/>
            <a:ext cx="8905875" cy="421005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619672" y="3356992"/>
            <a:ext cx="144016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619672" y="165752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Tasa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desempleo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juvenil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(15-24),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pais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s-CFE-Marro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-CFE-Marroon" id="{DFF3BB7D-A333-4B0F-90D8-31F29BB9F3C4}" vid="{E769B20C-16E8-4E32-9784-68AAD8EFECBB}"/>
    </a:ext>
  </a:extLst>
</a:theme>
</file>

<file path=ppt/theme/theme3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s-CFE-Marro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-CFE-Marroon" id="{DFF3BB7D-A333-4B0F-90D8-31F29BB9F3C4}" vid="{E769B20C-16E8-4E32-9784-68AAD8EFECB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2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/>
</CtFieldPriority>
</file>

<file path=customXml/item3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4E623AE0B855E041B1290D0883742A68" ma:contentTypeVersion="51" ma:contentTypeDescription="" ma:contentTypeScope="" ma:versionID="312617a34f197ec23cf0899b2747cf63">
  <xsd:schema xmlns:xsd="http://www.w3.org/2001/XMLSchema" xmlns:xs="http://www.w3.org/2001/XMLSchema" xmlns:p="http://schemas.microsoft.com/office/2006/metadata/properties" xmlns:ns1="54c4cd27-f286-408f-9ce0-33c1e0f3ab39" xmlns:ns2="c0e75541-f54f-401c-9a34-cb7fded40982" xmlns:ns3="bbc7a7a3-1361-4a32-9a19-e150eb4da2ba" xmlns:ns5="c9f238dd-bb73-4aef-a7a5-d644ad823e52" xmlns:ns6="ca82dde9-3436-4d3d-bddd-d31447390034" xmlns:ns7="http://schemas.microsoft.com/sharepoint/v4" targetNamespace="http://schemas.microsoft.com/office/2006/metadata/properties" ma:root="true" ma:fieldsID="3d4cef09d4c8b6946a1f5dd62d81f22b" ns1:_="" ns2:_="" ns3:_="" ns5:_="" ns6:_="" ns7:_="">
    <xsd:import namespace="54c4cd27-f286-408f-9ce0-33c1e0f3ab39"/>
    <xsd:import namespace="c0e75541-f54f-401c-9a34-cb7fded40982"/>
    <xsd:import namespace="bbc7a7a3-1361-4a32-9a19-e150eb4da2ba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6:OECDlanguage" minOccurs="0"/>
                <xsd:element ref="ns6:TaxCatchAll" minOccurs="0"/>
                <xsd:element ref="ns6:TaxCatchAllLabel" minOccurs="0"/>
                <xsd:element ref="ns1:OECDMeetingDate" minOccurs="0"/>
                <xsd:element ref="ns3:b5734379896a43bfa9844e286e5b2c8d" minOccurs="0"/>
                <xsd:element ref="ns2:i38748f9a9154900b8a26f19217530ef" minOccurs="0"/>
                <xsd:element ref="ns3:fc991543b5234ffe9aadfa6c2c5f4ba5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3:OECDTagsCache" minOccurs="0"/>
                <xsd:element ref="ns2:eShareHorizProjTaxHTField0" minOccurs="0"/>
                <xsd:element ref="ns2:OECDAllRelatedUsers" minOccurs="0"/>
                <xsd:element ref="ns3:SharedWithUsers" minOccurs="0"/>
                <xsd:element ref="ns7:IconOverlay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31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4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75541-f54f-401c-9a34-cb7fded40982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i38748f9a9154900b8a26f19217530ef" ma:index="33" nillable="true" ma:taxonomy="true" ma:internalName="i38748f9a9154900b8a26f19217530ef" ma:taxonomyFieldName="OECDHorizontalProjects" ma:displayName="Horizontal project" ma:readOnly="false" ma:default="" ma:fieldId="{238748f9-a915-4900-b8a2-6f19217530ef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0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1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a7a3-1361-4a32-9a19-e150eb4da2ba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96bfc537-3f4a-49f4-8bd3-4998d9b1134f" ma:internalName="OECDProjectLookup" ma:readOnly="false" ma:showField="OECDShortProjectName" ma:web="bbc7a7a3-1361-4a32-9a19-e150eb4da2ba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96bfc537-3f4a-49f4-8bd3-4998d9b1134f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5734379896a43bfa9844e286e5b2c8d" ma:index="32" nillable="true" ma:displayName="Deliverable owner_0" ma:hidden="true" ma:internalName="b5734379896a43bfa9844e286e5b2c8d">
      <xsd:simpleType>
        <xsd:restriction base="dms:Note"/>
      </xsd:simpleType>
    </xsd:element>
    <xsd:element name="fc991543b5234ffe9aadfa6c2c5f4ba5" ma:index="34" nillable="true" ma:taxonomy="true" ma:internalName="fc991543b5234ffe9aadfa6c2c5f4ba5" ma:taxonomyFieldName="OECDProjectOwnerStructure" ma:displayName="Project owner" ma:readOnly="false" ma:default="" ma:fieldId="fc991543-b523-4ffe-9aad-fa6c2c5f4ba5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5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6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7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39" nillable="true" ma:displayName="Tags cache" ma:description="" ma:hidden="true" ma:internalName="OECDTagsCache">
      <xsd:simpleType>
        <xsd:restriction base="dms:Note"/>
      </xsd:simpleType>
    </xsd:element>
    <xsd:element name="SharedWithUsers" ma:index="4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27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9" nillable="true" ma:displayName="Taxonomy Catch All Column" ma:description="" ma:hidden="true" ma:list="{53561090-12f8-4042-a5cb-68ff0701e989}" ma:internalName="TaxCatchAll" ma:showField="CatchAllData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0" nillable="true" ma:displayName="Taxonomy Catch All Column1" ma:description="" ma:hidden="true" ma:list="{53561090-12f8-4042-a5cb-68ff0701e989}" ma:internalName="TaxCatchAllLabel" ma:readOnly="true" ma:showField="CatchAllDataLabel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/>
    </eShareTopicTaxHTField0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2017-18</TermName>
          <TermId xmlns="http://schemas.microsoft.com/office/infopath/2007/PartnerControls">ffda23c2-cd1b-45cc-b3f4-67b12010cc58</TermId>
        </TermInfo>
      </Terms>
    </eSharePWBTaxHTField0>
    <i38748f9a9154900b8a26f19217530ef xmlns="c0e75541-f54f-401c-9a34-cb7fded40982">
      <Terms xmlns="http://schemas.microsoft.com/office/infopath/2007/PartnerControls"/>
    </i38748f9a9154900b8a26f19217530ef>
    <fc991543b5234ffe9aadfa6c2c5f4ba5 xmlns="bbc7a7a3-1361-4a32-9a19-e150eb4da2ba">
      <Terms xmlns="http://schemas.microsoft.com/office/infopath/2007/PartnerControls"/>
    </fc991543b5234ffe9aadfa6c2c5f4ba5>
    <TaxCatchAll xmlns="ca82dde9-3436-4d3d-bddd-d31447390034">
      <Value>210</Value>
    </TaxCatchAll>
    <eShareKeywordsTaxHTField0 xmlns="c9f238dd-bb73-4aef-a7a5-d644ad823e52">
      <Terms xmlns="http://schemas.microsoft.com/office/infopath/2007/PartnerControls"/>
    </eShareKeywordsTaxHTField0>
    <eShareCommitteeTaxHTField0 xmlns="c9f238dd-bb73-4aef-a7a5-d644ad823e52">
      <Terms xmlns="http://schemas.microsoft.com/office/infopath/2007/PartnerControls"/>
    </eShareCommitteeTaxHTField0>
    <OECDSharingStatus xmlns="bbc7a7a3-1361-4a32-9a19-e150eb4da2ba" xsi:nil="true"/>
    <OECDKimBussinessContext xmlns="54c4cd27-f286-408f-9ce0-33c1e0f3ab39" xsi:nil="true"/>
    <OECDlanguage xmlns="ca82dde9-3436-4d3d-bddd-d31447390034">English</OECDlanguage>
    <IconOverlay xmlns="http://schemas.microsoft.com/sharepoint/v4" xsi:nil="true"/>
    <OECDProjectLookup xmlns="bbc7a7a3-1361-4a32-9a19-e150eb4da2ba" xsi:nil="true"/>
    <OECDMainProject xmlns="bbc7a7a3-1361-4a32-9a19-e150eb4da2ba" xsi:nil="true"/>
    <OECDPinnedBy xmlns="bbc7a7a3-1361-4a32-9a19-e150eb4da2ba">
      <UserInfo>
        <DisplayName/>
        <AccountId xsi:nil="true"/>
        <AccountType/>
      </UserInfo>
    </OECDPinnedBy>
    <b5734379896a43bfa9844e286e5b2c8d xmlns="bbc7a7a3-1361-4a32-9a19-e150eb4da2ba" xsi:nil="true"/>
    <OECDExpirationDate xmlns="c0e75541-f54f-401c-9a34-cb7fded40982" xsi:nil="true"/>
    <OECDProjectManager xmlns="bbc7a7a3-1361-4a32-9a19-e150eb4da2ba">
      <UserInfo>
        <DisplayName/>
        <AccountId xsi:nil="true"/>
        <AccountType/>
      </UserInfo>
    </OECDProjectManager>
    <OECDMeetingDate xmlns="54c4cd27-f286-408f-9ce0-33c1e0f3ab39" xsi:nil="true"/>
    <OECDTagsCache xmlns="bbc7a7a3-1361-4a32-9a19-e150eb4da2ba" xsi:nil="true"/>
    <eShareHorizProjTaxHTField0 xmlns="c0e75541-f54f-401c-9a34-cb7fded40982" xsi:nil="true"/>
    <OECDYear xmlns="54c4cd27-f286-408f-9ce0-33c1e0f3ab39" xsi:nil="true"/>
    <OECDKimProvenance xmlns="54c4cd27-f286-408f-9ce0-33c1e0f3ab39" xsi:nil="true"/>
    <OECDProjectMembers xmlns="bbc7a7a3-1361-4a32-9a19-e150eb4da2ba">
      <UserInfo>
        <DisplayName/>
        <AccountId xsi:nil="true"/>
        <AccountType/>
      </UserInfo>
    </OECDProjectMembers>
    <OECDCommunityDocumentURL xmlns="bbc7a7a3-1361-4a32-9a19-e150eb4da2ba" xsi:nil="true"/>
    <OECDKimStatus xmlns="54c4cd27-f286-408f-9ce0-33c1e0f3ab39">Draft</OECDKimStatus>
    <OECDCommunityDocumentID xmlns="bbc7a7a3-1361-4a32-9a19-e150eb4da2ba" xsi:nil="true"/>
    <OECDAllRelatedUsers xmlns="c0e75541-f54f-401c-9a34-cb7fded40982">
      <UserInfo>
        <DisplayName/>
        <AccountId xsi:nil="true"/>
        <AccountType/>
      </UserInfo>
    </OECDAllRelatedUsers>
  </documentManagement>
</p:properties>
</file>

<file path=customXml/itemProps1.xml><?xml version="1.0" encoding="utf-8"?>
<ds:datastoreItem xmlns:ds="http://schemas.openxmlformats.org/officeDocument/2006/customXml" ds:itemID="{1CFD2CCB-CAFC-420E-A2CE-1CFE00117DD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7F67CAC-3AF4-4451-BAAD-36909D80F5BF}">
  <ds:schemaRefs>
    <ds:schemaRef ds:uri="http://www.oecd.org/eshare/projectsentre/CtFieldPriority/"/>
    <ds:schemaRef ds:uri="http://schemas.microsoft.com/2003/10/Serialization/Arrays"/>
  </ds:schemaRefs>
</ds:datastoreItem>
</file>

<file path=customXml/itemProps3.xml><?xml version="1.0" encoding="utf-8"?>
<ds:datastoreItem xmlns:ds="http://schemas.openxmlformats.org/officeDocument/2006/customXml" ds:itemID="{CCC190A9-8CDF-49D0-93B7-776929F728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DCF62BB-5652-4C34-A275-509291CA4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0e75541-f54f-401c-9a34-cb7fded40982"/>
    <ds:schemaRef ds:uri="bbc7a7a3-1361-4a32-9a19-e150eb4da2ba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1EB803A-3D3F-4F41-A0AA-38C221831D25}">
  <ds:schemaRefs>
    <ds:schemaRef ds:uri="c0e75541-f54f-401c-9a34-cb7fded40982"/>
    <ds:schemaRef ds:uri="http://purl.org/dc/terms/"/>
    <ds:schemaRef ds:uri="http://schemas.openxmlformats.org/package/2006/metadata/core-properties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ca82dde9-3436-4d3d-bddd-d31447390034"/>
    <ds:schemaRef ds:uri="http://purl.org/dc/elements/1.1/"/>
    <ds:schemaRef ds:uri="http://schemas.microsoft.com/office/2006/metadata/properties"/>
    <ds:schemaRef ds:uri="http://schemas.microsoft.com/sharepoint/v4"/>
    <ds:schemaRef ds:uri="54c4cd27-f286-408f-9ce0-33c1e0f3ab39"/>
    <ds:schemaRef ds:uri="bbc7a7a3-1361-4a32-9a19-e150eb4da2b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14160</TotalTime>
  <Words>1533</Words>
  <Application>Microsoft Office PowerPoint</Application>
  <PresentationFormat>On-screen Show (4:3)</PresentationFormat>
  <Paragraphs>158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Anonymous Pro</vt:lpstr>
      <vt:lpstr>Arial</vt:lpstr>
      <vt:lpstr>Arial Narrow</vt:lpstr>
      <vt:lpstr>Calibri</vt:lpstr>
      <vt:lpstr>Candara</vt:lpstr>
      <vt:lpstr>Courier New</vt:lpstr>
      <vt:lpstr>Georgia</vt:lpstr>
      <vt:lpstr>Helvetica 65 Medium</vt:lpstr>
      <vt:lpstr>inherit</vt:lpstr>
      <vt:lpstr>Myriad Pro</vt:lpstr>
      <vt:lpstr>Symbol</vt:lpstr>
      <vt:lpstr>Times New Roman</vt:lpstr>
      <vt:lpstr>Wingdings</vt:lpstr>
      <vt:lpstr>OCDE_Français_blanc</vt:lpstr>
      <vt:lpstr>Themes-CFE-Marroon</vt:lpstr>
      <vt:lpstr>OECD_English_white</vt:lpstr>
      <vt:lpstr>1_Themes-CFE-Marroon</vt:lpstr>
      <vt:lpstr>Latinoamerica, escenario de reactivación y transformación social </vt:lpstr>
      <vt:lpstr>El impacto de la crisis del COVID-19 y las debilidades estructurales</vt:lpstr>
      <vt:lpstr> La crisis ha afectado profundamente economías  en un momento de bajo crecimiento</vt:lpstr>
      <vt:lpstr>PowerPoint Presentation</vt:lpstr>
      <vt:lpstr>PowerPoint Presentation</vt:lpstr>
      <vt:lpstr>… bajo nivel de inversion</vt:lpstr>
      <vt:lpstr> … y brechas sociales </vt:lpstr>
      <vt:lpstr> … accentuadas por la crisis</vt:lpstr>
      <vt:lpstr> … con un impacto desproporcionado sobre la ocupación juvenil</vt:lpstr>
      <vt:lpstr>Construir un futuro  mas sostenible y inclusivo: el rol de la MiPyMES para una recuperacion transformadora</vt:lpstr>
      <vt:lpstr>PowerPoint Presentation</vt:lpstr>
      <vt:lpstr>En America Latina, las microempresas se han visto especialmente afectadas</vt:lpstr>
      <vt:lpstr>Pero hay importante diferencias sectoriales….</vt:lpstr>
      <vt:lpstr>… y la digitalizacion accelerada de las empresas mas dinamicas abre nuevos escenarios</vt:lpstr>
      <vt:lpstr>Generando tambien el desafio de una brecha creciente </vt:lpstr>
      <vt:lpstr>La digitalización de las PyMES puede catalizar cambios estructurales y  contribuir a difundir los beneficios de la transformación digital</vt:lpstr>
      <vt:lpstr>La inversión en habilidades digitales es una máxima prioridad</vt:lpstr>
      <vt:lpstr>Respuesta de politica a la crisis: prioridades en adelante</vt:lpstr>
      <vt:lpstr>Amplias medidas para mitigar el impacto de la crisis y reto comun: “reconstruir mejor”</vt:lpstr>
      <vt:lpstr>El apoyo publico ha ayudado a sobrevivir millones de MiPyMES </vt:lpstr>
      <vt:lpstr>Pero el apoyo alcanzo menos a las empresas mas vulnerables, come las PyMES mas jóvenes y mas pequeñas</vt:lpstr>
      <vt:lpstr>PowerPoint Presentation</vt:lpstr>
      <vt:lpstr>Prioridades para la reactivacion</vt:lpstr>
      <vt:lpstr>Pensar pequeño primero para “Build Back Better”  </vt:lpstr>
      <vt:lpstr>La OCDE y las empresas para la transformacion inclusiva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Woelfl_A</dc:creator>
  <cp:lastModifiedBy>CUSMANO Lucia, CFE/EST</cp:lastModifiedBy>
  <cp:revision>740</cp:revision>
  <cp:lastPrinted>2020-11-19T12:19:06Z</cp:lastPrinted>
  <dcterms:created xsi:type="dcterms:W3CDTF">2012-11-03T16:01:00Z</dcterms:created>
  <dcterms:modified xsi:type="dcterms:W3CDTF">2021-08-26T00:27:14Z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Topic">
    <vt:lpwstr/>
  </property>
  <property fmtid="{D5CDD505-2E9C-101B-9397-08002B2CF9AE}" pid="3" name="OECDCountry">
    <vt:lpwstr/>
  </property>
  <property fmtid="{D5CDD505-2E9C-101B-9397-08002B2CF9AE}" pid="4" name="OECDOrganisation">
    <vt:lpwstr/>
  </property>
  <property fmtid="{D5CDD505-2E9C-101B-9397-08002B2CF9AE}" pid="5" name="OECDCommittee">
    <vt:lpwstr/>
  </property>
  <property fmtid="{D5CDD505-2E9C-101B-9397-08002B2CF9AE}" pid="6" name="ContentTypeId">
    <vt:lpwstr>0x0101008B4DD370EC31429186F3AD49F0D3098F00D44DBCB9EB4F45278CB5C9765BE5299500A4858B360C6A491AA753F8BCA47AA910004E623AE0B855E041B1290D0883742A68</vt:lpwstr>
  </property>
  <property fmtid="{D5CDD505-2E9C-101B-9397-08002B2CF9AE}" pid="7" name="OECDPWB">
    <vt:lpwstr>210;#2017-18|ffda23c2-cd1b-45cc-b3f4-67b12010cc58</vt:lpwstr>
  </property>
  <property fmtid="{D5CDD505-2E9C-101B-9397-08002B2CF9AE}" pid="8" name="eShareOrganisationTaxHTField0">
    <vt:lpwstr/>
  </property>
  <property fmtid="{D5CDD505-2E9C-101B-9397-08002B2CF9AE}" pid="9" name="OECDKeywords">
    <vt:lpwstr/>
  </property>
  <property fmtid="{D5CDD505-2E9C-101B-9397-08002B2CF9AE}" pid="10" name="OECDHorizontalProjects">
    <vt:lpwstr/>
  </property>
  <property fmtid="{D5CDD505-2E9C-101B-9397-08002B2CF9AE}" pid="11" name="d0b6f6ac229144c2899590f0436d9385">
    <vt:lpwstr/>
  </property>
  <property fmtid="{D5CDD505-2E9C-101B-9397-08002B2CF9AE}" pid="12" name="OECDProject">
    <vt:lpwstr/>
  </property>
  <property fmtid="{D5CDD505-2E9C-101B-9397-08002B2CF9AE}" pid="13" name="OECDProjectOwnerStructure">
    <vt:lpwstr/>
  </property>
</Properties>
</file>