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0" r:id="rId4"/>
    <p:sldId id="261" r:id="rId5"/>
    <p:sldId id="265" r:id="rId6"/>
    <p:sldId id="263" r:id="rId7"/>
    <p:sldId id="264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35"/>
    <a:srgbClr val="252729"/>
    <a:srgbClr val="111E8E"/>
    <a:srgbClr val="23D3C6"/>
    <a:srgbClr val="1DF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>
        <p:scale>
          <a:sx n="100" d="100"/>
          <a:sy n="100" d="100"/>
        </p:scale>
        <p:origin x="154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1D61F-0223-47ED-A7FA-5BECD823F336}" type="datetimeFigureOut">
              <a:rPr lang="es-CO" smtClean="0"/>
              <a:t>13/07/22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3EA97-9340-481D-98D3-B0EE73E8AF7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3366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5E252-7EC0-4E29-9221-2A550C58A851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2393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realidad de quienes integran la empresa: el conjunto de interconexiones</a:t>
            </a:r>
            <a:r>
              <a:rPr lang="es-ES" baseline="0" dirty="0"/>
              <a:t> en historias de vida individuales y colectivas; cruce de condiciones internas y externas a la organización. Balance y equilibrio entre la vida persona-trabajo. Su salud mental que atraviesa lo cotidiano, su ser </a:t>
            </a:r>
            <a:r>
              <a:rPr lang="es-ES" baseline="0" dirty="0" err="1"/>
              <a:t>bio</a:t>
            </a:r>
            <a:r>
              <a:rPr lang="es-ES" baseline="0" dirty="0"/>
              <a:t>-psico-socio-trascendente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5E252-7EC0-4E29-9221-2A550C58A851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7470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5E252-7EC0-4E29-9221-2A550C58A851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4141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5E252-7EC0-4E29-9221-2A550C58A851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7903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5E252-7EC0-4E29-9221-2A550C58A851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4744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u="sng" dirty="0">
                <a:solidFill>
                  <a:srgbClr val="0033A0"/>
                </a:solidFill>
                <a:latin typeface="FS Joey Heavy" panose="02000503040000020004" pitchFamily="50" charset="0"/>
              </a:rPr>
              <a:t>Diseño Organizacional:</a:t>
            </a:r>
            <a:r>
              <a:rPr lang="es-ES" dirty="0">
                <a:solidFill>
                  <a:srgbClr val="0033A0"/>
                </a:solidFill>
                <a:latin typeface="FS Joey Heavy" panose="02000503040000020004" pitchFamily="50" charset="0"/>
              </a:rPr>
              <a:t> Estructura Organizacional (Claridad de Rol, Demandas de la Jornada de Trabajo) Identificación de Cargos Críticos (Demandas Emocionales y Demandas Cuantitativas)</a:t>
            </a:r>
          </a:p>
          <a:p>
            <a:pPr lvl="0"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u="sng" dirty="0">
                <a:solidFill>
                  <a:srgbClr val="0033A0"/>
                </a:solidFill>
                <a:latin typeface="FS Joey Heavy" panose="02000503040000020004" pitchFamily="50" charset="0"/>
              </a:rPr>
              <a:t>Formación y Desarrollo: </a:t>
            </a:r>
            <a:r>
              <a:rPr lang="es-ES" dirty="0">
                <a:solidFill>
                  <a:srgbClr val="0033A0"/>
                </a:solidFill>
                <a:latin typeface="FS Joey Heavy" panose="02000503040000020004" pitchFamily="50" charset="0"/>
              </a:rPr>
              <a:t>Definición de Competencias (Claridad de Rol), Formación y Desarrollo de Lideres (Características del Liderazgo), Inducción y Entrenamiento (Claridad de Rol)</a:t>
            </a:r>
          </a:p>
          <a:p>
            <a:pPr lvl="0"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u="sng" dirty="0">
                <a:solidFill>
                  <a:srgbClr val="0033A0"/>
                </a:solidFill>
                <a:latin typeface="FS Joey Heavy" panose="02000503040000020004" pitchFamily="50" charset="0"/>
              </a:rPr>
              <a:t>Contratación y Nómina: </a:t>
            </a:r>
            <a:r>
              <a:rPr lang="es-ES" dirty="0">
                <a:solidFill>
                  <a:srgbClr val="0033A0"/>
                </a:solidFill>
                <a:latin typeface="FS Joey Heavy" panose="02000503040000020004" pitchFamily="50" charset="0"/>
              </a:rPr>
              <a:t>Vacaciones y Jornadas de Trabajo(Demandas de la Jornada de Trabajo), </a:t>
            </a:r>
            <a:endParaRPr kumimoji="0" lang="es-ES" sz="1600" i="0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FS Joey Heavy" panose="02000503040000020004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srgbClr val="0033A0"/>
                </a:solidFill>
                <a:latin typeface="FS Joey Heavy" panose="02000503040000020004" pitchFamily="50" charset="0"/>
              </a:rPr>
              <a:t>Impacto en las historias de vida, ponerle rostro a las cifras y herramientas; mantener el propósito de la gestión.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5E252-7EC0-4E29-9221-2A550C58A851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6866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5E252-7EC0-4E29-9221-2A550C58A851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3810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9EC6-2EF8-45B8-A294-0B29D884229A}" type="datetimeFigureOut">
              <a:rPr lang="es-CO" smtClean="0"/>
              <a:t>13/07/22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40A5-1694-466E-B9D3-7454885294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136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9EC6-2EF8-45B8-A294-0B29D884229A}" type="datetimeFigureOut">
              <a:rPr lang="es-CO" smtClean="0"/>
              <a:t>13/07/22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40A5-1694-466E-B9D3-7454885294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587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9EC6-2EF8-45B8-A294-0B29D884229A}" type="datetimeFigureOut">
              <a:rPr lang="es-CO" smtClean="0"/>
              <a:t>13/07/22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40A5-1694-466E-B9D3-7454885294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3018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80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9EC6-2EF8-45B8-A294-0B29D884229A}" type="datetimeFigureOut">
              <a:rPr lang="es-CO" smtClean="0"/>
              <a:t>13/07/22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40A5-1694-466E-B9D3-7454885294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4836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9EC6-2EF8-45B8-A294-0B29D884229A}" type="datetimeFigureOut">
              <a:rPr lang="es-CO" smtClean="0"/>
              <a:t>13/07/22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40A5-1694-466E-B9D3-7454885294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659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9EC6-2EF8-45B8-A294-0B29D884229A}" type="datetimeFigureOut">
              <a:rPr lang="es-CO" smtClean="0"/>
              <a:t>13/07/22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40A5-1694-466E-B9D3-7454885294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873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9EC6-2EF8-45B8-A294-0B29D884229A}" type="datetimeFigureOut">
              <a:rPr lang="es-CO" smtClean="0"/>
              <a:t>13/07/22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40A5-1694-466E-B9D3-7454885294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644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9EC6-2EF8-45B8-A294-0B29D884229A}" type="datetimeFigureOut">
              <a:rPr lang="es-CO" smtClean="0"/>
              <a:t>13/07/22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40A5-1694-466E-B9D3-7454885294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928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9EC6-2EF8-45B8-A294-0B29D884229A}" type="datetimeFigureOut">
              <a:rPr lang="es-CO" smtClean="0"/>
              <a:t>13/07/22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40A5-1694-466E-B9D3-7454885294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538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9EC6-2EF8-45B8-A294-0B29D884229A}" type="datetimeFigureOut">
              <a:rPr lang="es-CO" smtClean="0"/>
              <a:t>13/07/22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40A5-1694-466E-B9D3-7454885294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263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9EC6-2EF8-45B8-A294-0B29D884229A}" type="datetimeFigureOut">
              <a:rPr lang="es-CO" smtClean="0"/>
              <a:t>13/07/22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40A5-1694-466E-B9D3-7454885294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4100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9EC6-2EF8-45B8-A294-0B29D884229A}" type="datetimeFigureOut">
              <a:rPr lang="es-CO" smtClean="0"/>
              <a:t>13/07/22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440A5-1694-466E-B9D3-7454885294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046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B26F3A2F-1608-911E-3D1B-2C8E5A0E3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8"/>
            <a:ext cx="12192000" cy="6852923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AF9072D4-B83A-4B2F-9AE7-817B335E8184}"/>
              </a:ext>
            </a:extLst>
          </p:cNvPr>
          <p:cNvSpPr/>
          <p:nvPr/>
        </p:nvSpPr>
        <p:spPr>
          <a:xfrm>
            <a:off x="1784271" y="2911883"/>
            <a:ext cx="2430378" cy="830972"/>
          </a:xfrm>
          <a:prstGeom prst="rect">
            <a:avLst/>
          </a:prstGeom>
          <a:noFill/>
        </p:spPr>
        <p:txBody>
          <a:bodyPr wrap="square" lIns="91416" tIns="45708" rIns="91416" bIns="45708" rtlCol="0" anchor="t">
            <a:spAutoFit/>
          </a:bodyPr>
          <a:lstStyle/>
          <a:p>
            <a:pPr lvl="0"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800" b="1" dirty="0">
                <a:solidFill>
                  <a:schemeClr val="bg1"/>
                </a:solidFill>
                <a:latin typeface="Barlow ExtraBold" pitchFamily="2" charset="77"/>
              </a:rPr>
              <a:t>Riesgo</a:t>
            </a:r>
            <a:endParaRPr kumimoji="0" lang="es-CO" sz="4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rlow" pitchFamily="2" charset="77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D56C17D-9C69-9A8E-7848-2244CB2C6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801" y="696813"/>
            <a:ext cx="1908000" cy="65417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1BE6B14-06F4-4E0E-0522-52510619C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761" y="2217683"/>
            <a:ext cx="250850" cy="25085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A9FA5D33-C425-1838-7B1F-2DB728EE0140}"/>
              </a:ext>
            </a:extLst>
          </p:cNvPr>
          <p:cNvSpPr/>
          <p:nvPr/>
        </p:nvSpPr>
        <p:spPr>
          <a:xfrm>
            <a:off x="1794780" y="4416879"/>
            <a:ext cx="4931841" cy="1077194"/>
          </a:xfrm>
          <a:prstGeom prst="rect">
            <a:avLst/>
          </a:prstGeom>
          <a:noFill/>
        </p:spPr>
        <p:txBody>
          <a:bodyPr wrap="square" lIns="91416" tIns="45708" rIns="91416" bIns="45708" rtlCol="0" anchor="t">
            <a:spAutoFit/>
          </a:bodyPr>
          <a:lstStyle/>
          <a:p>
            <a:pPr lvl="0"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dirty="0">
                <a:solidFill>
                  <a:schemeClr val="bg1"/>
                </a:solidFill>
                <a:latin typeface="Barlow" pitchFamily="2" charset="77"/>
              </a:rPr>
              <a:t>más allá de la aplicación</a:t>
            </a:r>
            <a:br>
              <a:rPr lang="es-ES" sz="3200" dirty="0">
                <a:solidFill>
                  <a:schemeClr val="bg1"/>
                </a:solidFill>
                <a:latin typeface="Barlow" pitchFamily="2" charset="77"/>
              </a:rPr>
            </a:br>
            <a:r>
              <a:rPr lang="es-ES" sz="3200" dirty="0">
                <a:solidFill>
                  <a:schemeClr val="bg1"/>
                </a:solidFill>
                <a:latin typeface="Barlow" pitchFamily="2" charset="77"/>
              </a:rPr>
              <a:t>de una encuesta </a:t>
            </a:r>
            <a:endParaRPr kumimoji="0" lang="es-CO" sz="3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rlow" pitchFamily="2" charset="77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C4772AA-06B4-A721-710F-914EE0C0C610}"/>
              </a:ext>
            </a:extLst>
          </p:cNvPr>
          <p:cNvSpPr/>
          <p:nvPr/>
        </p:nvSpPr>
        <p:spPr>
          <a:xfrm>
            <a:off x="1784270" y="3504793"/>
            <a:ext cx="3597028" cy="830972"/>
          </a:xfrm>
          <a:prstGeom prst="rect">
            <a:avLst/>
          </a:prstGeom>
          <a:noFill/>
        </p:spPr>
        <p:txBody>
          <a:bodyPr wrap="square" lIns="91416" tIns="45708" rIns="91416" bIns="45708" rtlCol="0" anchor="t">
            <a:spAutoFit/>
          </a:bodyPr>
          <a:lstStyle/>
          <a:p>
            <a:pPr lvl="0"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800" b="1" i="1" dirty="0">
                <a:solidFill>
                  <a:schemeClr val="bg1"/>
                </a:solidFill>
                <a:latin typeface="Barlow" pitchFamily="2" charset="77"/>
              </a:rPr>
              <a:t>psicosocial:</a:t>
            </a:r>
            <a:endParaRPr kumimoji="0" lang="es-CO" sz="4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rlow" pitchFamily="2" charset="77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C4D4C442-5A23-7462-9E31-8CBEE7E8B6AC}"/>
              </a:ext>
            </a:extLst>
          </p:cNvPr>
          <p:cNvCxnSpPr/>
          <p:nvPr/>
        </p:nvCxnSpPr>
        <p:spPr>
          <a:xfrm>
            <a:off x="9228083" y="3016469"/>
            <a:ext cx="0" cy="23122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1617EB0-A16B-5C35-941F-D01E7EE79166}"/>
              </a:ext>
            </a:extLst>
          </p:cNvPr>
          <p:cNvSpPr txBox="1"/>
          <p:nvPr/>
        </p:nvSpPr>
        <p:spPr>
          <a:xfrm rot="16200000">
            <a:off x="8737616" y="3224912"/>
            <a:ext cx="1633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spc="300" dirty="0">
                <a:solidFill>
                  <a:srgbClr val="23D3C6"/>
                </a:solidFill>
                <a:latin typeface="Barlow Medium" pitchFamily="2" charset="77"/>
              </a:rPr>
              <a:t>SALUD MENTAL</a:t>
            </a:r>
          </a:p>
        </p:txBody>
      </p:sp>
    </p:spTree>
    <p:extLst>
      <p:ext uri="{BB962C8B-B14F-4D97-AF65-F5344CB8AC3E}">
        <p14:creationId xmlns:p14="http://schemas.microsoft.com/office/powerpoint/2010/main" val="237486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A5708BAF-C3C7-1D63-B28A-FFF6AE78D854}"/>
              </a:ext>
            </a:extLst>
          </p:cNvPr>
          <p:cNvGrpSpPr/>
          <p:nvPr/>
        </p:nvGrpSpPr>
        <p:grpSpPr>
          <a:xfrm>
            <a:off x="1221494" y="738302"/>
            <a:ext cx="9749011" cy="5467876"/>
            <a:chOff x="1221494" y="873250"/>
            <a:chExt cx="9749011" cy="5467876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1494" y="873250"/>
              <a:ext cx="9749011" cy="5467876"/>
            </a:xfrm>
            <a:prstGeom prst="rect">
              <a:avLst/>
            </a:prstGeom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F832582B-D363-0EE0-FA49-1F465B61203F}"/>
                </a:ext>
              </a:extLst>
            </p:cNvPr>
            <p:cNvSpPr/>
            <p:nvPr/>
          </p:nvSpPr>
          <p:spPr>
            <a:xfrm>
              <a:off x="9422325" y="873250"/>
              <a:ext cx="1548180" cy="535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33" name="Imagen 32" descr="Imagen que contiene dibujo, señal&#10;&#10;Descripción generada automáticamente">
            <a:extLst>
              <a:ext uri="{FF2B5EF4-FFF2-40B4-BE49-F238E27FC236}">
                <a16:creationId xmlns:a16="http://schemas.microsoft.com/office/drawing/2014/main" id="{84F72490-A0CE-4972-BF13-0F34F120E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2793" y="470734"/>
            <a:ext cx="1548180" cy="53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52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AF9072D4-B83A-4B2F-9AE7-817B335E8184}"/>
              </a:ext>
            </a:extLst>
          </p:cNvPr>
          <p:cNvSpPr/>
          <p:nvPr/>
        </p:nvSpPr>
        <p:spPr>
          <a:xfrm>
            <a:off x="6395311" y="2340773"/>
            <a:ext cx="4357221" cy="338530"/>
          </a:xfrm>
          <a:prstGeom prst="rect">
            <a:avLst/>
          </a:prstGeom>
          <a:noFill/>
        </p:spPr>
        <p:txBody>
          <a:bodyPr wrap="square" lIns="91416" tIns="45708" rIns="91416" bIns="45708" rtlCol="0" anchor="t">
            <a:spAutoFit/>
          </a:bodyPr>
          <a:lstStyle/>
          <a:p>
            <a:pPr lvl="0"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srgbClr val="252729"/>
                </a:solidFill>
                <a:latin typeface="Barlow" pitchFamily="2" charset="77"/>
              </a:rPr>
              <a:t>Producto de las interacciones dinámicas entre:</a:t>
            </a:r>
            <a:endParaRPr kumimoji="0" lang="es-CO" sz="1600" u="none" strike="noStrike" kern="1200" cap="none" spc="0" normalizeH="0" baseline="0" noProof="0" dirty="0">
              <a:ln>
                <a:noFill/>
              </a:ln>
              <a:solidFill>
                <a:srgbClr val="252729"/>
              </a:solidFill>
              <a:effectLst/>
              <a:uLnTx/>
              <a:uFillTx/>
              <a:latin typeface="Barlow" pitchFamily="2" charset="77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C045919E-983F-78ED-DD62-E21F94DD16DF}"/>
              </a:ext>
            </a:extLst>
          </p:cNvPr>
          <p:cNvGrpSpPr/>
          <p:nvPr/>
        </p:nvGrpSpPr>
        <p:grpSpPr>
          <a:xfrm>
            <a:off x="6509312" y="3172754"/>
            <a:ext cx="5201661" cy="2353717"/>
            <a:chOff x="3971499" y="2463943"/>
            <a:chExt cx="5201661" cy="2353717"/>
          </a:xfrm>
        </p:grpSpPr>
        <p:sp>
          <p:nvSpPr>
            <p:cNvPr id="3" name="Redondear rectángulo de esquina diagonal 2"/>
            <p:cNvSpPr/>
            <p:nvPr/>
          </p:nvSpPr>
          <p:spPr>
            <a:xfrm>
              <a:off x="3971499" y="2463943"/>
              <a:ext cx="4176214" cy="2353717"/>
            </a:xfrm>
            <a:prstGeom prst="round2DiagRect">
              <a:avLst/>
            </a:prstGeom>
            <a:solidFill>
              <a:srgbClr val="23D3C6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" name="Redondear rectángulo de esquina diagonal 9"/>
            <p:cNvSpPr/>
            <p:nvPr/>
          </p:nvSpPr>
          <p:spPr>
            <a:xfrm>
              <a:off x="4619622" y="3106156"/>
              <a:ext cx="3528091" cy="1711504"/>
            </a:xfrm>
            <a:prstGeom prst="round2DiagRect">
              <a:avLst/>
            </a:prstGeom>
            <a:solidFill>
              <a:srgbClr val="23D3C6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1" name="Redondear rectángulo de esquina diagonal 10"/>
            <p:cNvSpPr/>
            <p:nvPr/>
          </p:nvSpPr>
          <p:spPr>
            <a:xfrm>
              <a:off x="5322627" y="3835022"/>
              <a:ext cx="2825086" cy="982638"/>
            </a:xfrm>
            <a:prstGeom prst="round2DiagRect">
              <a:avLst/>
            </a:prstGeom>
            <a:solidFill>
              <a:srgbClr val="23D3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latin typeface="Barlow" panose="00000500000000000000" pitchFamily="2" charset="0"/>
              </a:endParaRP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6153288" y="3317424"/>
              <a:ext cx="20141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>
                  <a:solidFill>
                    <a:srgbClr val="252729"/>
                  </a:solidFill>
                  <a:latin typeface="Barlow" panose="00000500000000000000" pitchFamily="2" charset="0"/>
                </a:rPr>
                <a:t>Organización</a:t>
              </a:r>
              <a:endParaRPr lang="es-CO" sz="1400" dirty="0">
                <a:solidFill>
                  <a:srgbClr val="252729"/>
                </a:solidFill>
                <a:latin typeface="Barlow" panose="00000500000000000000" pitchFamily="2" charset="0"/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5162214" y="2641849"/>
              <a:ext cx="20141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>
                  <a:solidFill>
                    <a:srgbClr val="252729"/>
                  </a:solidFill>
                  <a:latin typeface="Barlow" panose="00000500000000000000" pitchFamily="2" charset="0"/>
                </a:rPr>
                <a:t>Entorno</a:t>
              </a:r>
              <a:endParaRPr lang="es-CO" sz="1400" dirty="0">
                <a:solidFill>
                  <a:srgbClr val="252729"/>
                </a:solidFill>
                <a:latin typeface="Barlow" panose="00000500000000000000" pitchFamily="2" charset="0"/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7158961" y="3935619"/>
              <a:ext cx="20141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>
                  <a:solidFill>
                    <a:srgbClr val="252729"/>
                  </a:solidFill>
                  <a:latin typeface="Barlow" panose="00000500000000000000" pitchFamily="2" charset="0"/>
                </a:rPr>
                <a:t>Persona</a:t>
              </a:r>
              <a:endParaRPr lang="es-CO" sz="1400" dirty="0">
                <a:solidFill>
                  <a:srgbClr val="252729"/>
                </a:solidFill>
                <a:latin typeface="Barlow" panose="00000500000000000000" pitchFamily="2" charset="0"/>
              </a:endParaRPr>
            </a:p>
          </p:txBody>
        </p:sp>
        <p:cxnSp>
          <p:nvCxnSpPr>
            <p:cNvPr id="16" name="Conector recto de flecha 15"/>
            <p:cNvCxnSpPr/>
            <p:nvPr/>
          </p:nvCxnSpPr>
          <p:spPr>
            <a:xfrm>
              <a:off x="4107767" y="2578793"/>
              <a:ext cx="3968348" cy="2217421"/>
            </a:xfrm>
            <a:prstGeom prst="straightConnector1">
              <a:avLst/>
            </a:prstGeom>
            <a:ln w="34925">
              <a:solidFill>
                <a:srgbClr val="252729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n 1" descr="Imagen que contiene dibujo, señal&#10;&#10;Descripción generada automáticamente">
            <a:extLst>
              <a:ext uri="{FF2B5EF4-FFF2-40B4-BE49-F238E27FC236}">
                <a16:creationId xmlns:a16="http://schemas.microsoft.com/office/drawing/2014/main" id="{39DB2C96-6B6C-D711-22DA-54A9C98DA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2793" y="470734"/>
            <a:ext cx="1548180" cy="53513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DBB053C-A2A5-58D9-475C-54F7F3883642}"/>
              </a:ext>
            </a:extLst>
          </p:cNvPr>
          <p:cNvSpPr/>
          <p:nvPr/>
        </p:nvSpPr>
        <p:spPr>
          <a:xfrm>
            <a:off x="0" y="0"/>
            <a:ext cx="4357221" cy="6858000"/>
          </a:xfrm>
          <a:prstGeom prst="rect">
            <a:avLst/>
          </a:prstGeom>
          <a:solidFill>
            <a:srgbClr val="111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CC2662E-C275-2F63-F0A4-D896B7DB84E9}"/>
              </a:ext>
            </a:extLst>
          </p:cNvPr>
          <p:cNvSpPr txBox="1"/>
          <p:nvPr/>
        </p:nvSpPr>
        <p:spPr>
          <a:xfrm>
            <a:off x="726213" y="1294308"/>
            <a:ext cx="27422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dirty="0">
                <a:solidFill>
                  <a:schemeClr val="bg1"/>
                </a:solidFill>
                <a:latin typeface="Barlow Medium" pitchFamily="2" charset="77"/>
              </a:rPr>
              <a:t>¿Cómo entender </a:t>
            </a:r>
            <a:br>
              <a:rPr lang="es-ES" sz="2800" dirty="0">
                <a:solidFill>
                  <a:schemeClr val="bg1"/>
                </a:solidFill>
                <a:latin typeface="Barlow Medium" pitchFamily="2" charset="77"/>
              </a:rPr>
            </a:br>
            <a:r>
              <a:rPr lang="es-ES" sz="2800" dirty="0">
                <a:solidFill>
                  <a:schemeClr val="bg1"/>
                </a:solidFill>
                <a:latin typeface="Barlow Medium" pitchFamily="2" charset="77"/>
              </a:rPr>
              <a:t>los factores psicosociales? 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F9072D4-B83A-4B2F-9AE7-817B335E8184}"/>
              </a:ext>
            </a:extLst>
          </p:cNvPr>
          <p:cNvSpPr/>
          <p:nvPr/>
        </p:nvSpPr>
        <p:spPr>
          <a:xfrm>
            <a:off x="726213" y="5379038"/>
            <a:ext cx="4901554" cy="369308"/>
          </a:xfrm>
          <a:prstGeom prst="rect">
            <a:avLst/>
          </a:prstGeom>
          <a:solidFill>
            <a:srgbClr val="FFD835"/>
          </a:solidFill>
        </p:spPr>
        <p:txBody>
          <a:bodyPr wrap="square" lIns="91416" tIns="45708" rIns="91416" bIns="45708" rtlCol="0" anchor="t">
            <a:spAutoFit/>
          </a:bodyPr>
          <a:lstStyle/>
          <a:p>
            <a:pPr lvl="0" algn="ctr"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ES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Barlow" pitchFamily="2" charset="77"/>
              </a:rPr>
              <a:t>¿Dónde</a:t>
            </a:r>
            <a:r>
              <a:rPr kumimoji="0" lang="es-ES" u="none" strike="noStrike" kern="1200" cap="none" spc="0" normalizeH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Barlow" pitchFamily="2" charset="77"/>
              </a:rPr>
              <a:t> estamos invirtiendo los recursos?</a:t>
            </a:r>
            <a:endParaRPr kumimoji="0" lang="es-CO" u="none" strike="noStrike" kern="1200" cap="none" spc="0" normalizeH="0" baseline="0" noProof="0" dirty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37553496"/>
      </p:ext>
    </p:extLst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67F901C-C0E4-70B5-01AD-DBED36C514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1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Barlow" pitchFamily="2" charset="77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9043B7-4532-265E-CBD6-D905BCF06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793" y="477826"/>
            <a:ext cx="1560814" cy="535136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AF9072D4-B83A-4B2F-9AE7-817B335E8184}"/>
              </a:ext>
            </a:extLst>
          </p:cNvPr>
          <p:cNvSpPr/>
          <p:nvPr/>
        </p:nvSpPr>
        <p:spPr>
          <a:xfrm>
            <a:off x="1322374" y="1712335"/>
            <a:ext cx="3358841" cy="1077194"/>
          </a:xfrm>
          <a:prstGeom prst="rect">
            <a:avLst/>
          </a:prstGeom>
          <a:noFill/>
        </p:spPr>
        <p:txBody>
          <a:bodyPr wrap="square" lIns="91416" tIns="45708" rIns="91416" bIns="45708" rtlCol="0" anchor="t">
            <a:spAutoFit/>
          </a:bodyPr>
          <a:lstStyle/>
          <a:p>
            <a:pPr lvl="0"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noProof="0" dirty="0">
                <a:solidFill>
                  <a:schemeClr val="bg1"/>
                </a:solidFill>
                <a:latin typeface="Barlow ExtraBold" pitchFamily="2" charset="77"/>
              </a:rPr>
              <a:t>Identificar</a:t>
            </a:r>
            <a:r>
              <a:rPr lang="es-ES" sz="3200" b="1" noProof="0" dirty="0">
                <a:solidFill>
                  <a:schemeClr val="bg1"/>
                </a:solidFill>
                <a:latin typeface="Barlow" pitchFamily="2" charset="77"/>
              </a:rPr>
              <a:t> </a:t>
            </a:r>
            <a:br>
              <a:rPr lang="es-ES" sz="3200" b="1" noProof="0" dirty="0">
                <a:solidFill>
                  <a:schemeClr val="bg1"/>
                </a:solidFill>
                <a:latin typeface="Barlow" pitchFamily="2" charset="77"/>
              </a:rPr>
            </a:br>
            <a:r>
              <a:rPr lang="es-ES" sz="3200" b="1" noProof="0" dirty="0">
                <a:solidFill>
                  <a:schemeClr val="bg1"/>
                </a:solidFill>
                <a:latin typeface="Barlow" pitchFamily="2" charset="77"/>
              </a:rPr>
              <a:t>y medir:</a:t>
            </a:r>
            <a:endParaRPr kumimoji="0" lang="es-CO" sz="2800" b="1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rlow" pitchFamily="2" charset="77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F9072D4-B83A-4B2F-9AE7-817B335E8184}"/>
              </a:ext>
            </a:extLst>
          </p:cNvPr>
          <p:cNvSpPr/>
          <p:nvPr/>
        </p:nvSpPr>
        <p:spPr>
          <a:xfrm>
            <a:off x="6929729" y="3971961"/>
            <a:ext cx="4150104" cy="830972"/>
          </a:xfrm>
          <a:prstGeom prst="rect">
            <a:avLst/>
          </a:prstGeom>
          <a:noFill/>
        </p:spPr>
        <p:txBody>
          <a:bodyPr wrap="square" lIns="91416" tIns="45708" rIns="91416" bIns="45708" rtlCol="0" anchor="t">
            <a:spAutoFit/>
          </a:bodyPr>
          <a:lstStyle/>
          <a:p>
            <a:pPr lvl="0"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E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" pitchFamily="2" charset="77"/>
              </a:rPr>
              <a:t>Factores psicosociales</a:t>
            </a:r>
            <a:r>
              <a:rPr lang="es-ES" sz="1600" dirty="0">
                <a:solidFill>
                  <a:schemeClr val="bg1"/>
                </a:solidFill>
                <a:latin typeface="Barlow" pitchFamily="2" charset="77"/>
              </a:rPr>
              <a:t> (</a:t>
            </a:r>
            <a:r>
              <a:rPr kumimoji="0" lang="es-E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" pitchFamily="2" charset="77"/>
              </a:rPr>
              <a:t>Factores</a:t>
            </a:r>
            <a:r>
              <a:rPr kumimoji="0" lang="es-ES" sz="160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" pitchFamily="2" charset="77"/>
              </a:rPr>
              <a:t> Protectores y Factores de Riesgo) </a:t>
            </a:r>
            <a:br>
              <a:rPr kumimoji="0" lang="es-ES" sz="160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" pitchFamily="2" charset="77"/>
              </a:rPr>
            </a:br>
            <a:r>
              <a:rPr kumimoji="0" lang="es-ES" sz="16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" pitchFamily="2" charset="77"/>
              </a:rPr>
              <a:t>¿Qué significa el nivel de Riesgo? </a:t>
            </a:r>
            <a:endParaRPr kumimoji="0" lang="es-CO" sz="1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rlow" pitchFamily="2" charset="77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5785373-D927-DAFD-F2B7-7FF9B85A0770}"/>
              </a:ext>
            </a:extLst>
          </p:cNvPr>
          <p:cNvSpPr/>
          <p:nvPr/>
        </p:nvSpPr>
        <p:spPr>
          <a:xfrm>
            <a:off x="1322374" y="3048656"/>
            <a:ext cx="3070950" cy="923305"/>
          </a:xfrm>
          <a:prstGeom prst="rect">
            <a:avLst/>
          </a:prstGeom>
          <a:noFill/>
        </p:spPr>
        <p:txBody>
          <a:bodyPr wrap="square" lIns="91416" tIns="45708" rIns="91416" bIns="45708" rtlCol="0" anchor="t">
            <a:spAutoFit/>
          </a:bodyPr>
          <a:lstStyle/>
          <a:p>
            <a:pPr lvl="0"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noProof="0" dirty="0">
                <a:solidFill>
                  <a:schemeClr val="bg1"/>
                </a:solidFill>
                <a:latin typeface="Barlow" pitchFamily="2" charset="77"/>
              </a:rPr>
              <a:t>Es el primer paso!!!!, </a:t>
            </a:r>
            <a:br>
              <a:rPr lang="es-ES" b="1" noProof="0" dirty="0">
                <a:solidFill>
                  <a:schemeClr val="bg1"/>
                </a:solidFill>
                <a:latin typeface="Barlow" pitchFamily="2" charset="77"/>
              </a:rPr>
            </a:br>
            <a:r>
              <a:rPr lang="es-ES" noProof="0" dirty="0">
                <a:solidFill>
                  <a:schemeClr val="bg1"/>
                </a:solidFill>
                <a:latin typeface="Barlow" pitchFamily="2" charset="77"/>
              </a:rPr>
              <a:t>pero el foco no puede estar </a:t>
            </a:r>
            <a:br>
              <a:rPr lang="es-ES" noProof="0" dirty="0">
                <a:solidFill>
                  <a:schemeClr val="bg1"/>
                </a:solidFill>
                <a:latin typeface="Barlow" pitchFamily="2" charset="77"/>
              </a:rPr>
            </a:br>
            <a:r>
              <a:rPr lang="es-ES" noProof="0" dirty="0">
                <a:solidFill>
                  <a:schemeClr val="bg1"/>
                </a:solidFill>
                <a:latin typeface="Barlow" pitchFamily="2" charset="77"/>
              </a:rPr>
              <a:t>centrado en la medición </a:t>
            </a:r>
            <a:endParaRPr kumimoji="0" lang="es-CO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rlow" pitchFamily="2" charset="77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A468383-9BFA-B42D-A7B5-9B215EBCFBBD}"/>
              </a:ext>
            </a:extLst>
          </p:cNvPr>
          <p:cNvCxnSpPr>
            <a:cxnSpLocks/>
          </p:cNvCxnSpPr>
          <p:nvPr/>
        </p:nvCxnSpPr>
        <p:spPr>
          <a:xfrm flipH="1">
            <a:off x="1186704" y="4401147"/>
            <a:ext cx="29859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596AAA0-CAC1-E39B-EB94-D906F7835C19}"/>
              </a:ext>
            </a:extLst>
          </p:cNvPr>
          <p:cNvSpPr/>
          <p:nvPr/>
        </p:nvSpPr>
        <p:spPr>
          <a:xfrm>
            <a:off x="6929729" y="5121355"/>
            <a:ext cx="3762704" cy="584751"/>
          </a:xfrm>
          <a:prstGeom prst="rect">
            <a:avLst/>
          </a:prstGeom>
          <a:solidFill>
            <a:srgbClr val="23D3C6"/>
          </a:solidFill>
        </p:spPr>
        <p:txBody>
          <a:bodyPr wrap="square" lIns="91416" tIns="45708" rIns="91416" bIns="45708" rtlCol="0" anchor="t">
            <a:spAutoFit/>
          </a:bodyPr>
          <a:lstStyle/>
          <a:p>
            <a:pPr lvl="0"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ES" sz="1600" u="none" strike="noStrike" kern="1200" cap="none" spc="0" normalizeH="0" baseline="0" noProof="0" dirty="0">
                <a:ln>
                  <a:noFill/>
                </a:ln>
                <a:solidFill>
                  <a:srgbClr val="111E8E"/>
                </a:solidFill>
                <a:effectLst/>
                <a:uLnTx/>
                <a:uFillTx/>
                <a:latin typeface="Barlow" pitchFamily="2" charset="77"/>
              </a:rPr>
              <a:t>Contexto</a:t>
            </a:r>
            <a:r>
              <a:rPr kumimoji="0" lang="es-ES" sz="1600" u="none" strike="noStrike" kern="1200" cap="none" spc="0" normalizeH="0" noProof="0" dirty="0">
                <a:ln>
                  <a:noFill/>
                </a:ln>
                <a:solidFill>
                  <a:srgbClr val="111E8E"/>
                </a:solidFill>
                <a:effectLst/>
                <a:uLnTx/>
                <a:uFillTx/>
                <a:latin typeface="Barlow" pitchFamily="2" charset="77"/>
              </a:rPr>
              <a:t> y factores moduladores (condiciones sociales)</a:t>
            </a:r>
            <a:endParaRPr kumimoji="0" lang="es-CO" sz="1600" u="none" strike="noStrike" kern="1200" cap="none" spc="0" normalizeH="0" baseline="0" noProof="0" dirty="0">
              <a:ln>
                <a:noFill/>
              </a:ln>
              <a:solidFill>
                <a:srgbClr val="111E8E"/>
              </a:solidFill>
              <a:effectLst/>
              <a:uLnTx/>
              <a:uFillTx/>
              <a:latin typeface="Barlow" pitchFamily="2" charset="77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441302E1-31EE-BCE0-384A-754B430D5AE2}"/>
              </a:ext>
            </a:extLst>
          </p:cNvPr>
          <p:cNvGrpSpPr/>
          <p:nvPr/>
        </p:nvGrpSpPr>
        <p:grpSpPr>
          <a:xfrm>
            <a:off x="10295227" y="3227664"/>
            <a:ext cx="177728" cy="282644"/>
            <a:chOff x="6929727" y="3300713"/>
            <a:chExt cx="177728" cy="282644"/>
          </a:xfrm>
        </p:grpSpPr>
        <p:sp>
          <p:nvSpPr>
            <p:cNvPr id="14" name="Cheurón 13">
              <a:extLst>
                <a:ext uri="{FF2B5EF4-FFF2-40B4-BE49-F238E27FC236}">
                  <a16:creationId xmlns:a16="http://schemas.microsoft.com/office/drawing/2014/main" id="{33E49A05-41EF-B229-CFC4-EDEC121B4C6F}"/>
                </a:ext>
              </a:extLst>
            </p:cNvPr>
            <p:cNvSpPr/>
            <p:nvPr/>
          </p:nvSpPr>
          <p:spPr>
            <a:xfrm rot="5400000">
              <a:off x="6945544" y="3421445"/>
              <a:ext cx="146096" cy="177727"/>
            </a:xfrm>
            <a:prstGeom prst="chevron">
              <a:avLst/>
            </a:prstGeom>
            <a:solidFill>
              <a:srgbClr val="FFD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chemeClr val="tx1"/>
                </a:solidFill>
              </a:endParaRPr>
            </a:p>
          </p:txBody>
        </p:sp>
        <p:sp>
          <p:nvSpPr>
            <p:cNvPr id="15" name="Cheurón 14">
              <a:extLst>
                <a:ext uri="{FF2B5EF4-FFF2-40B4-BE49-F238E27FC236}">
                  <a16:creationId xmlns:a16="http://schemas.microsoft.com/office/drawing/2014/main" id="{645505A8-FFEF-481B-5760-D058699B8995}"/>
                </a:ext>
              </a:extLst>
            </p:cNvPr>
            <p:cNvSpPr/>
            <p:nvPr/>
          </p:nvSpPr>
          <p:spPr>
            <a:xfrm rot="5400000">
              <a:off x="6945543" y="3284897"/>
              <a:ext cx="146096" cy="177727"/>
            </a:xfrm>
            <a:prstGeom prst="chevron">
              <a:avLst/>
            </a:prstGeom>
            <a:solidFill>
              <a:srgbClr val="FFD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909445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67F901C-C0E4-70B5-01AD-DBED36C514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1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Barlow" pitchFamily="2" charset="77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9043B7-4532-265E-CBD6-D905BCF06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793" y="477826"/>
            <a:ext cx="1560814" cy="535136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AF9072D4-B83A-4B2F-9AE7-817B335E8184}"/>
              </a:ext>
            </a:extLst>
          </p:cNvPr>
          <p:cNvSpPr/>
          <p:nvPr/>
        </p:nvSpPr>
        <p:spPr>
          <a:xfrm>
            <a:off x="1322374" y="1712335"/>
            <a:ext cx="3358841" cy="584751"/>
          </a:xfrm>
          <a:prstGeom prst="rect">
            <a:avLst/>
          </a:prstGeom>
          <a:noFill/>
        </p:spPr>
        <p:txBody>
          <a:bodyPr wrap="square" lIns="91416" tIns="45708" rIns="91416" bIns="45708" rtlCol="0" anchor="t">
            <a:spAutoFit/>
          </a:bodyPr>
          <a:lstStyle/>
          <a:p>
            <a:pPr lvl="0"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chemeClr val="bg1"/>
                </a:solidFill>
                <a:latin typeface="Barlow ExtraBold" pitchFamily="2" charset="77"/>
              </a:rPr>
              <a:t>Caracterizar:</a:t>
            </a:r>
            <a:endParaRPr kumimoji="0" lang="es-CO" sz="2800" b="1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rlow" pitchFamily="2" charset="77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F9072D4-B83A-4B2F-9AE7-817B335E8184}"/>
              </a:ext>
            </a:extLst>
          </p:cNvPr>
          <p:cNvSpPr/>
          <p:nvPr/>
        </p:nvSpPr>
        <p:spPr>
          <a:xfrm>
            <a:off x="6929729" y="3971961"/>
            <a:ext cx="4150104" cy="584751"/>
          </a:xfrm>
          <a:prstGeom prst="rect">
            <a:avLst/>
          </a:prstGeom>
          <a:noFill/>
        </p:spPr>
        <p:txBody>
          <a:bodyPr wrap="square" lIns="91416" tIns="45708" rIns="91416" bIns="45708" rtlCol="0" anchor="t">
            <a:spAutoFit/>
          </a:bodyPr>
          <a:lstStyle/>
          <a:p>
            <a:pPr lvl="0"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schemeClr val="bg1"/>
                </a:solidFill>
                <a:latin typeface="Barlow" pitchFamily="2" charset="77"/>
              </a:rPr>
              <a:t>Características del sector económico</a:t>
            </a:r>
            <a:br>
              <a:rPr lang="es-ES" sz="1600" dirty="0">
                <a:solidFill>
                  <a:schemeClr val="bg1"/>
                </a:solidFill>
                <a:latin typeface="Barlow" pitchFamily="2" charset="77"/>
              </a:rPr>
            </a:br>
            <a:r>
              <a:rPr lang="es-ES" sz="1600" dirty="0">
                <a:solidFill>
                  <a:schemeClr val="bg1"/>
                </a:solidFill>
                <a:latin typeface="Barlow" pitchFamily="2" charset="77"/>
              </a:rPr>
              <a:t>y población 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5785373-D927-DAFD-F2B7-7FF9B85A0770}"/>
              </a:ext>
            </a:extLst>
          </p:cNvPr>
          <p:cNvSpPr/>
          <p:nvPr/>
        </p:nvSpPr>
        <p:spPr>
          <a:xfrm>
            <a:off x="1322374" y="2505695"/>
            <a:ext cx="3070950" cy="923305"/>
          </a:xfrm>
          <a:prstGeom prst="rect">
            <a:avLst/>
          </a:prstGeom>
          <a:noFill/>
        </p:spPr>
        <p:txBody>
          <a:bodyPr wrap="square" lIns="91416" tIns="45708" rIns="91416" bIns="45708" rtlCol="0" anchor="t">
            <a:spAutoFit/>
          </a:bodyPr>
          <a:lstStyle/>
          <a:p>
            <a:pPr lvl="0"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Barlow" pitchFamily="2" charset="77"/>
              </a:rPr>
              <a:t>Mayores niveles de riesgo </a:t>
            </a:r>
            <a:r>
              <a:rPr lang="es-ES" dirty="0">
                <a:solidFill>
                  <a:schemeClr val="bg1"/>
                </a:solidFill>
                <a:latin typeface="Barlow" pitchFamily="2" charset="77"/>
              </a:rPr>
              <a:t>= intervención de áreas y/o cargos</a:t>
            </a:r>
            <a:endParaRPr kumimoji="0" lang="es-CO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rlow" pitchFamily="2" charset="77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A468383-9BFA-B42D-A7B5-9B215EBCFBBD}"/>
              </a:ext>
            </a:extLst>
          </p:cNvPr>
          <p:cNvCxnSpPr>
            <a:cxnSpLocks/>
          </p:cNvCxnSpPr>
          <p:nvPr/>
        </p:nvCxnSpPr>
        <p:spPr>
          <a:xfrm flipH="1">
            <a:off x="1186704" y="3858186"/>
            <a:ext cx="32066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596AAA0-CAC1-E39B-EB94-D906F7835C19}"/>
              </a:ext>
            </a:extLst>
          </p:cNvPr>
          <p:cNvSpPr/>
          <p:nvPr/>
        </p:nvSpPr>
        <p:spPr>
          <a:xfrm>
            <a:off x="6929729" y="4876384"/>
            <a:ext cx="3762704" cy="830972"/>
          </a:xfrm>
          <a:prstGeom prst="rect">
            <a:avLst/>
          </a:prstGeom>
          <a:solidFill>
            <a:srgbClr val="23D3C6"/>
          </a:solidFill>
        </p:spPr>
        <p:txBody>
          <a:bodyPr wrap="square" lIns="91416" tIns="45708" rIns="91416" bIns="45708" rtlCol="0" anchor="t">
            <a:spAutoFit/>
          </a:bodyPr>
          <a:lstStyle/>
          <a:p>
            <a:pPr lvl="0"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srgbClr val="111E8E"/>
                </a:solidFill>
                <a:latin typeface="Barlow" pitchFamily="2" charset="77"/>
              </a:rPr>
              <a:t>Promoción de la salud y desafíos emergentes. </a:t>
            </a:r>
            <a:r>
              <a:rPr lang="es-ES" sz="1600" b="1" dirty="0">
                <a:solidFill>
                  <a:srgbClr val="111E8E"/>
                </a:solidFill>
                <a:latin typeface="Barlow SemiBold" pitchFamily="2" charset="77"/>
              </a:rPr>
              <a:t>Ejemplo: </a:t>
            </a:r>
            <a:r>
              <a:rPr lang="es-ES" sz="1600" dirty="0">
                <a:solidFill>
                  <a:srgbClr val="111E8E"/>
                </a:solidFill>
                <a:latin typeface="Barlow" pitchFamily="2" charset="77"/>
              </a:rPr>
              <a:t>desconexión laboral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441302E1-31EE-BCE0-384A-754B430D5AE2}"/>
              </a:ext>
            </a:extLst>
          </p:cNvPr>
          <p:cNvGrpSpPr/>
          <p:nvPr/>
        </p:nvGrpSpPr>
        <p:grpSpPr>
          <a:xfrm>
            <a:off x="10295227" y="3227664"/>
            <a:ext cx="177728" cy="282644"/>
            <a:chOff x="6929727" y="3300713"/>
            <a:chExt cx="177728" cy="282644"/>
          </a:xfrm>
        </p:grpSpPr>
        <p:sp>
          <p:nvSpPr>
            <p:cNvPr id="14" name="Cheurón 13">
              <a:extLst>
                <a:ext uri="{FF2B5EF4-FFF2-40B4-BE49-F238E27FC236}">
                  <a16:creationId xmlns:a16="http://schemas.microsoft.com/office/drawing/2014/main" id="{33E49A05-41EF-B229-CFC4-EDEC121B4C6F}"/>
                </a:ext>
              </a:extLst>
            </p:cNvPr>
            <p:cNvSpPr/>
            <p:nvPr/>
          </p:nvSpPr>
          <p:spPr>
            <a:xfrm rot="5400000">
              <a:off x="6945544" y="3421445"/>
              <a:ext cx="146096" cy="177727"/>
            </a:xfrm>
            <a:prstGeom prst="chevron">
              <a:avLst/>
            </a:prstGeom>
            <a:solidFill>
              <a:srgbClr val="FFD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chemeClr val="tx1"/>
                </a:solidFill>
              </a:endParaRPr>
            </a:p>
          </p:txBody>
        </p:sp>
        <p:sp>
          <p:nvSpPr>
            <p:cNvPr id="15" name="Cheurón 14">
              <a:extLst>
                <a:ext uri="{FF2B5EF4-FFF2-40B4-BE49-F238E27FC236}">
                  <a16:creationId xmlns:a16="http://schemas.microsoft.com/office/drawing/2014/main" id="{645505A8-FFEF-481B-5760-D058699B8995}"/>
                </a:ext>
              </a:extLst>
            </p:cNvPr>
            <p:cNvSpPr/>
            <p:nvPr/>
          </p:nvSpPr>
          <p:spPr>
            <a:xfrm rot="5400000">
              <a:off x="6945543" y="3284897"/>
              <a:ext cx="146096" cy="177727"/>
            </a:xfrm>
            <a:prstGeom prst="chevron">
              <a:avLst/>
            </a:prstGeom>
            <a:solidFill>
              <a:srgbClr val="FFD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9066404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AF9072D4-B83A-4B2F-9AE7-817B335E8184}"/>
              </a:ext>
            </a:extLst>
          </p:cNvPr>
          <p:cNvSpPr/>
          <p:nvPr/>
        </p:nvSpPr>
        <p:spPr>
          <a:xfrm>
            <a:off x="5512518" y="2914909"/>
            <a:ext cx="5628447" cy="2800742"/>
          </a:xfrm>
          <a:prstGeom prst="rect">
            <a:avLst/>
          </a:prstGeom>
          <a:noFill/>
        </p:spPr>
        <p:txBody>
          <a:bodyPr wrap="square" lIns="91416" tIns="45708" rIns="91416" bIns="45708" rtlCol="0" anchor="t">
            <a:spAutoFit/>
          </a:bodyPr>
          <a:lstStyle/>
          <a:p>
            <a:pPr marL="342900" lvl="0" indent="-342900" defTabSz="914126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kumimoji="0" lang="es-ES" sz="1600" u="none" strike="noStrike" kern="1200" cap="none" spc="0" normalizeH="0" baseline="0" noProof="0" dirty="0">
                <a:ln>
                  <a:noFill/>
                </a:ln>
                <a:solidFill>
                  <a:srgbClr val="252729"/>
                </a:solidFill>
                <a:effectLst/>
                <a:uLnTx/>
                <a:uFillTx/>
                <a:latin typeface="Barlow" pitchFamily="2" charset="77"/>
              </a:rPr>
              <a:t>El desafío</a:t>
            </a:r>
            <a:r>
              <a:rPr kumimoji="0" lang="es-ES" sz="1600" u="none" strike="noStrike" kern="1200" cap="none" spc="0" normalizeH="0" noProof="0" dirty="0">
                <a:ln>
                  <a:noFill/>
                </a:ln>
                <a:solidFill>
                  <a:srgbClr val="252729"/>
                </a:solidFill>
                <a:effectLst/>
                <a:uLnTx/>
                <a:uFillTx/>
                <a:latin typeface="Barlow" pitchFamily="2" charset="77"/>
              </a:rPr>
              <a:t> es más que conocer:</a:t>
            </a:r>
            <a:r>
              <a:rPr lang="es-ES" sz="1600" dirty="0">
                <a:solidFill>
                  <a:srgbClr val="252729"/>
                </a:solidFill>
                <a:latin typeface="Barlow" pitchFamily="2" charset="77"/>
              </a:rPr>
              <a:t> </a:t>
            </a:r>
            <a:r>
              <a:rPr kumimoji="0" lang="es-ES" sz="1600" b="1" strike="noStrike" kern="1200" cap="none" spc="0" normalizeH="0" noProof="0" dirty="0">
                <a:ln>
                  <a:noFill/>
                </a:ln>
                <a:solidFill>
                  <a:srgbClr val="252729"/>
                </a:solidFill>
                <a:effectLst/>
                <a:uLnTx/>
                <a:uFillTx/>
                <a:latin typeface="Barlow" pitchFamily="2" charset="77"/>
              </a:rPr>
              <a:t>Gestionar</a:t>
            </a:r>
            <a:r>
              <a:rPr kumimoji="0" lang="es-ES" sz="1600" strike="noStrike" kern="1200" cap="none" spc="0" normalizeH="0" noProof="0" dirty="0">
                <a:ln>
                  <a:noFill/>
                </a:ln>
                <a:solidFill>
                  <a:srgbClr val="252729"/>
                </a:solidFill>
                <a:effectLst/>
                <a:uLnTx/>
                <a:uFillTx/>
                <a:latin typeface="Barlow" pitchFamily="2" charset="77"/>
              </a:rPr>
              <a:t> </a:t>
            </a:r>
            <a:r>
              <a:rPr kumimoji="0" lang="es-ES" sz="1600" u="none" strike="noStrike" kern="1200" cap="none" spc="0" normalizeH="0" noProof="0" dirty="0">
                <a:ln>
                  <a:noFill/>
                </a:ln>
                <a:solidFill>
                  <a:srgbClr val="252729"/>
                </a:solidFill>
                <a:effectLst/>
                <a:uLnTx/>
                <a:uFillTx/>
                <a:latin typeface="Barlow" pitchFamily="2" charset="77"/>
              </a:rPr>
              <a:t>(facilitar alianzas y ecosistemas para su gestión), complementar  hallazgos </a:t>
            </a:r>
          </a:p>
          <a:p>
            <a:pPr marL="342900" lvl="0" indent="-342900" defTabSz="914126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s-ES" sz="1600" dirty="0">
                <a:solidFill>
                  <a:srgbClr val="252729"/>
                </a:solidFill>
                <a:latin typeface="Barlow" pitchFamily="2" charset="77"/>
              </a:rPr>
              <a:t>Identificar los desafíos de cada sector económico y cruzar datos con frecuencia</a:t>
            </a:r>
          </a:p>
          <a:p>
            <a:pPr marL="342900" lvl="0" indent="-342900" defTabSz="914126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s-ES" sz="1600" baseline="0" dirty="0">
                <a:solidFill>
                  <a:srgbClr val="252729"/>
                </a:solidFill>
                <a:latin typeface="Barlow" pitchFamily="2" charset="77"/>
              </a:rPr>
              <a:t>Es</a:t>
            </a:r>
            <a:r>
              <a:rPr lang="es-ES" sz="1600" dirty="0">
                <a:solidFill>
                  <a:srgbClr val="252729"/>
                </a:solidFill>
                <a:latin typeface="Barlow" pitchFamily="2" charset="77"/>
              </a:rPr>
              <a:t> necesario “des-</a:t>
            </a:r>
            <a:r>
              <a:rPr lang="es-ES" sz="1600" dirty="0" err="1">
                <a:solidFill>
                  <a:srgbClr val="252729"/>
                </a:solidFill>
                <a:latin typeface="Barlow" pitchFamily="2" charset="77"/>
              </a:rPr>
              <a:t>psicologizar</a:t>
            </a:r>
            <a:r>
              <a:rPr lang="es-ES" sz="1600" dirty="0">
                <a:solidFill>
                  <a:srgbClr val="252729"/>
                </a:solidFill>
                <a:latin typeface="Barlow" pitchFamily="2" charset="77"/>
              </a:rPr>
              <a:t>” la gestión </a:t>
            </a:r>
          </a:p>
          <a:p>
            <a:pPr marL="342900" lvl="0" indent="-342900" defTabSz="914126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s-ES" sz="1600" dirty="0">
                <a:solidFill>
                  <a:srgbClr val="252729"/>
                </a:solidFill>
                <a:latin typeface="Barlow" pitchFamily="2" charset="77"/>
              </a:rPr>
              <a:t>Conectar la gestión psicosocial con los procesos </a:t>
            </a:r>
            <a:br>
              <a:rPr lang="es-ES" sz="1600" dirty="0">
                <a:solidFill>
                  <a:srgbClr val="252729"/>
                </a:solidFill>
                <a:latin typeface="Barlow" pitchFamily="2" charset="77"/>
              </a:rPr>
            </a:br>
            <a:r>
              <a:rPr lang="es-ES" sz="1600" dirty="0">
                <a:solidFill>
                  <a:srgbClr val="252729"/>
                </a:solidFill>
                <a:latin typeface="Barlow" pitchFamily="2" charset="77"/>
              </a:rPr>
              <a:t>de Gestión de Talento Humano</a:t>
            </a:r>
          </a:p>
          <a:p>
            <a:pPr marL="342900" indent="-342900" defTabSz="914126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s-ES" sz="1600" dirty="0">
                <a:solidFill>
                  <a:srgbClr val="252729"/>
                </a:solidFill>
                <a:latin typeface="Barlow" pitchFamily="2" charset="77"/>
              </a:rPr>
              <a:t>Invertir en la intervención pero también en la promoción, prevención y rehabilitación ¿qué puede ser mas costoso </a:t>
            </a:r>
            <a:br>
              <a:rPr lang="es-ES" sz="1600" dirty="0">
                <a:solidFill>
                  <a:srgbClr val="252729"/>
                </a:solidFill>
                <a:latin typeface="Barlow" pitchFamily="2" charset="77"/>
              </a:rPr>
            </a:br>
            <a:r>
              <a:rPr lang="es-ES" sz="1600" dirty="0">
                <a:solidFill>
                  <a:srgbClr val="252729"/>
                </a:solidFill>
                <a:latin typeface="Barlow" pitchFamily="2" charset="77"/>
              </a:rPr>
              <a:t>a largo plazo para la empresa y sociedad?</a:t>
            </a:r>
            <a:endParaRPr kumimoji="0" lang="es-CO" sz="1600" u="none" strike="noStrike" kern="1200" cap="none" spc="0" normalizeH="0" baseline="0" noProof="0" dirty="0">
              <a:ln>
                <a:noFill/>
              </a:ln>
              <a:solidFill>
                <a:srgbClr val="252729"/>
              </a:solidFill>
              <a:effectLst/>
              <a:uLnTx/>
              <a:uFillTx/>
              <a:latin typeface="Barlow" pitchFamily="2" charset="77"/>
            </a:endParaRPr>
          </a:p>
        </p:txBody>
      </p:sp>
      <p:pic>
        <p:nvPicPr>
          <p:cNvPr id="3" name="Imagen 2" descr="Imagen que contiene dibujo, señal&#10;&#10;Descripción generada automáticamente">
            <a:extLst>
              <a:ext uri="{FF2B5EF4-FFF2-40B4-BE49-F238E27FC236}">
                <a16:creationId xmlns:a16="http://schemas.microsoft.com/office/drawing/2014/main" id="{D4FDFC7D-3768-E6F2-52B3-C784B9B62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2793" y="470734"/>
            <a:ext cx="1548180" cy="535136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57EDF5F-CCEF-E97B-8813-FDC2F1FF53A2}"/>
              </a:ext>
            </a:extLst>
          </p:cNvPr>
          <p:cNvSpPr/>
          <p:nvPr/>
        </p:nvSpPr>
        <p:spPr>
          <a:xfrm>
            <a:off x="0" y="0"/>
            <a:ext cx="4357221" cy="6858000"/>
          </a:xfrm>
          <a:prstGeom prst="rect">
            <a:avLst/>
          </a:prstGeom>
          <a:solidFill>
            <a:srgbClr val="111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3D20034-63A4-9A44-897C-FB3D7D052A39}"/>
              </a:ext>
            </a:extLst>
          </p:cNvPr>
          <p:cNvSpPr txBox="1"/>
          <p:nvPr/>
        </p:nvSpPr>
        <p:spPr>
          <a:xfrm>
            <a:off x="726213" y="1294308"/>
            <a:ext cx="294189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dirty="0">
                <a:solidFill>
                  <a:schemeClr val="bg1"/>
                </a:solidFill>
                <a:latin typeface="Barlow Medium" pitchFamily="2" charset="77"/>
              </a:rPr>
              <a:t>Para tener </a:t>
            </a:r>
            <a:br>
              <a:rPr lang="es-ES" sz="2800" dirty="0">
                <a:solidFill>
                  <a:schemeClr val="bg1"/>
                </a:solidFill>
                <a:latin typeface="Barlow Medium" pitchFamily="2" charset="77"/>
              </a:rPr>
            </a:br>
            <a:r>
              <a:rPr lang="es-ES" sz="2800" dirty="0">
                <a:solidFill>
                  <a:schemeClr val="bg1"/>
                </a:solidFill>
                <a:latin typeface="Barlow Medium" pitchFamily="2" charset="77"/>
              </a:rPr>
              <a:t>en cuenta frente a los factores psicosociales:</a:t>
            </a:r>
          </a:p>
        </p:txBody>
      </p:sp>
    </p:spTree>
    <p:extLst>
      <p:ext uri="{BB962C8B-B14F-4D97-AF65-F5344CB8AC3E}">
        <p14:creationId xmlns:p14="http://schemas.microsoft.com/office/powerpoint/2010/main" val="1375788060"/>
      </p:ext>
    </p:extLst>
  </p:cSld>
  <p:clrMapOvr>
    <a:masterClrMapping/>
  </p:clrMapOvr>
  <p:transition spd="slow">
    <p:push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420711" y="2844989"/>
            <a:ext cx="36002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rgbClr val="252729"/>
                </a:solidFill>
                <a:latin typeface="Barlow Medium" pitchFamily="2" charset="77"/>
              </a:rPr>
              <a:t>¿Dónde está el “</a:t>
            </a:r>
            <a:r>
              <a:rPr lang="es-ES" sz="2000" i="1" dirty="0">
                <a:solidFill>
                  <a:srgbClr val="252729"/>
                </a:solidFill>
                <a:latin typeface="Barlow Medium" pitchFamily="2" charset="77"/>
              </a:rPr>
              <a:t>mas allá</a:t>
            </a:r>
            <a:r>
              <a:rPr lang="es-ES" sz="2000" dirty="0">
                <a:solidFill>
                  <a:srgbClr val="252729"/>
                </a:solidFill>
                <a:latin typeface="Barlow Medium" pitchFamily="2" charset="77"/>
              </a:rPr>
              <a:t>”</a:t>
            </a:r>
            <a:br>
              <a:rPr lang="es-ES" sz="2000" dirty="0">
                <a:solidFill>
                  <a:srgbClr val="252729"/>
                </a:solidFill>
                <a:latin typeface="Barlow Medium" pitchFamily="2" charset="77"/>
              </a:rPr>
            </a:br>
            <a:r>
              <a:rPr lang="es-ES" sz="2000" dirty="0">
                <a:solidFill>
                  <a:srgbClr val="252729"/>
                </a:solidFill>
                <a:latin typeface="Barlow Medium" pitchFamily="2" charset="77"/>
              </a:rPr>
              <a:t>de la gestión psicosocial</a:t>
            </a:r>
            <a:br>
              <a:rPr lang="es-ES" sz="2000" b="1" dirty="0">
                <a:solidFill>
                  <a:srgbClr val="252729"/>
                </a:solidFill>
                <a:latin typeface="Barlow SemiBold" pitchFamily="2" charset="77"/>
              </a:rPr>
            </a:br>
            <a:r>
              <a:rPr lang="es-ES" sz="2000" b="1" dirty="0">
                <a:solidFill>
                  <a:srgbClr val="252729"/>
                </a:solidFill>
                <a:latin typeface="Barlow ExtraBold" pitchFamily="2" charset="77"/>
              </a:rPr>
              <a:t>que debería trabajarse</a:t>
            </a:r>
            <a:br>
              <a:rPr lang="es-ES" sz="2000" b="1" dirty="0">
                <a:solidFill>
                  <a:srgbClr val="252729"/>
                </a:solidFill>
                <a:latin typeface="Barlow ExtraBold" pitchFamily="2" charset="77"/>
              </a:rPr>
            </a:br>
            <a:r>
              <a:rPr lang="es-ES" sz="2000" b="1" dirty="0">
                <a:solidFill>
                  <a:srgbClr val="252729"/>
                </a:solidFill>
                <a:latin typeface="Barlow ExtraBold" pitchFamily="2" charset="77"/>
              </a:rPr>
              <a:t>en nuestras organizaciones</a:t>
            </a:r>
            <a:r>
              <a:rPr lang="es-ES" sz="2000" b="1" dirty="0">
                <a:solidFill>
                  <a:srgbClr val="252729"/>
                </a:solidFill>
                <a:latin typeface="Barlow SemiBold" pitchFamily="2" charset="77"/>
              </a:rPr>
              <a:t>?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6D84A5F-D8CD-FCE6-EA16-88B3D01E6722}"/>
              </a:ext>
            </a:extLst>
          </p:cNvPr>
          <p:cNvGrpSpPr/>
          <p:nvPr/>
        </p:nvGrpSpPr>
        <p:grpSpPr>
          <a:xfrm>
            <a:off x="1019390" y="1700624"/>
            <a:ext cx="5812108" cy="3391824"/>
            <a:chOff x="220604" y="1700624"/>
            <a:chExt cx="5812108" cy="3391824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604" y="1920970"/>
              <a:ext cx="5812108" cy="3171478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>
              <a:off x="5118312" y="1700624"/>
              <a:ext cx="914400" cy="592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2" name="Imagen 1" descr="Imagen que contiene dibujo, señal&#10;&#10;Descripción generada automáticamente">
            <a:extLst>
              <a:ext uri="{FF2B5EF4-FFF2-40B4-BE49-F238E27FC236}">
                <a16:creationId xmlns:a16="http://schemas.microsoft.com/office/drawing/2014/main" id="{517AA183-3BBE-4C1F-2C30-18D7BECA0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2793" y="470734"/>
            <a:ext cx="1548180" cy="53513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9BF981F-1588-8672-4D33-DF47C843FC97}"/>
              </a:ext>
            </a:extLst>
          </p:cNvPr>
          <p:cNvSpPr/>
          <p:nvPr/>
        </p:nvSpPr>
        <p:spPr>
          <a:xfrm>
            <a:off x="0" y="6505903"/>
            <a:ext cx="12192000" cy="362607"/>
          </a:xfrm>
          <a:prstGeom prst="rect">
            <a:avLst/>
          </a:prstGeom>
          <a:solidFill>
            <a:srgbClr val="111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2561023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8545</TotalTime>
  <Words>387</Words>
  <Application>Microsoft Macintosh PowerPoint</Application>
  <PresentationFormat>Panorámica</PresentationFormat>
  <Paragraphs>37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7" baseType="lpstr">
      <vt:lpstr>Arial</vt:lpstr>
      <vt:lpstr>Barlow</vt:lpstr>
      <vt:lpstr>Barlow ExtraBold</vt:lpstr>
      <vt:lpstr>Barlow Medium</vt:lpstr>
      <vt:lpstr>Barlow SemiBold</vt:lpstr>
      <vt:lpstr>Calibri</vt:lpstr>
      <vt:lpstr>Calibri Light</vt:lpstr>
      <vt:lpstr>FS Joey Heavy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Suramericana S.A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Hector Felipe Cardona Rios</dc:creator>
  <cp:lastModifiedBy>Maria Camila Lopez Ortiz</cp:lastModifiedBy>
  <cp:revision>51</cp:revision>
  <dcterms:created xsi:type="dcterms:W3CDTF">2022-07-06T21:01:05Z</dcterms:created>
  <dcterms:modified xsi:type="dcterms:W3CDTF">2022-07-13T19:21:09Z</dcterms:modified>
</cp:coreProperties>
</file>