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308" r:id="rId4"/>
    <p:sldId id="309" r:id="rId5"/>
    <p:sldId id="310" r:id="rId6"/>
    <p:sldId id="311" r:id="rId7"/>
    <p:sldId id="312" r:id="rId8"/>
    <p:sldId id="315" r:id="rId9"/>
    <p:sldId id="318" r:id="rId10"/>
    <p:sldId id="316" r:id="rId11"/>
    <p:sldId id="319" r:id="rId12"/>
    <p:sldId id="304" r:id="rId13"/>
  </p:sldIdLst>
  <p:sldSz cx="7556500" cy="35941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3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-174625" y="685800"/>
            <a:ext cx="72072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FONDO 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Shape 804"/>
          <p:cNvSpPr>
            <a:spLocks noGrp="1" noRot="1" noChangeAspect="1"/>
          </p:cNvSpPr>
          <p:nvPr>
            <p:ph type="sldImg"/>
          </p:nvPr>
        </p:nvSpPr>
        <p:spPr>
          <a:xfrm>
            <a:off x="-174625" y="685800"/>
            <a:ext cx="72072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5" name="Shape 8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FINAL DE LA PRESENTACIÓN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67214" y="1118968"/>
            <a:ext cx="6428422" cy="772105"/>
          </a:xfrm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134428" y="2041158"/>
            <a:ext cx="5293996" cy="92052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r>
              <a:t>Haga clic para modificar el estilo de subtítulo del patrón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5483066" y="108397"/>
            <a:ext cx="1701643" cy="2304639"/>
          </a:xfrm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378143" y="108397"/>
            <a:ext cx="4978879" cy="2304639"/>
          </a:xfrm>
          <a:prstGeom prst="rect">
            <a:avLst/>
          </a:prstGeom>
        </p:spPr>
        <p:txBody>
          <a:bodyPr/>
          <a:lstStyle/>
          <a:p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xfrm>
            <a:off x="6926085" y="3310295"/>
            <a:ext cx="258624" cy="2483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597413" y="2314644"/>
            <a:ext cx="6428422" cy="715405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Clic para editar título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597413" y="1526697"/>
            <a:ext cx="6428422" cy="78794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r>
              <a:t>Haga clic para modificar el estilo de texto del patrón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378142" y="630359"/>
            <a:ext cx="3340259" cy="178267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378143" y="806289"/>
            <a:ext cx="3341573" cy="33602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</a:lstStyle>
          <a:p>
            <a:r>
              <a:t>Haga clic para modificar el estilo de texto del patrón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3841827" y="806289"/>
            <a:ext cx="3342885" cy="336025"/>
          </a:xfrm>
          <a:prstGeom prst="rect">
            <a:avLst/>
          </a:prstGeom>
        </p:spPr>
        <p:txBody>
          <a:bodyPr anchor="b"/>
          <a:lstStyle/>
          <a:p>
            <a:pPr marL="0" indent="0" defTabSz="365760">
              <a:spcBef>
                <a:spcPts val="400"/>
              </a:spcBef>
              <a:buSzTx/>
              <a:buFontTx/>
              <a:buNone/>
              <a:defRPr sz="1920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 para editar título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378147" y="143414"/>
            <a:ext cx="2488127" cy="610346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Clic para editar título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2956866" y="143420"/>
            <a:ext cx="4227844" cy="3074240"/>
          </a:xfrm>
          <a:prstGeom prst="rect">
            <a:avLst/>
          </a:prstGeom>
        </p:spPr>
        <p:txBody>
          <a:bodyPr/>
          <a:lstStyle/>
          <a:p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378147" y="753765"/>
            <a:ext cx="2488127" cy="246389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482372" y="2521428"/>
            <a:ext cx="4537710" cy="297669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Clic para editar título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482372" y="321847"/>
            <a:ext cx="4537710" cy="21612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482372" y="2819098"/>
            <a:ext cx="4537710" cy="42273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Haga clic para modificar el estilo de texto del patrón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78143" y="144250"/>
            <a:ext cx="6806566" cy="6003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 para editar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7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926085" y="3310295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trabajo.gov.co/component/docman/doc_download/173-decreto-4108-de-2011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/>
        </p:nvSpPr>
        <p:spPr>
          <a:xfrm>
            <a:off x="-1" y="-11223"/>
            <a:ext cx="4875004" cy="3613262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8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205401"/>
            <a:ext cx="2005585" cy="404353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Shape 169"/>
          <p:cNvSpPr/>
          <p:nvPr/>
        </p:nvSpPr>
        <p:spPr>
          <a:xfrm>
            <a:off x="300789" y="1287379"/>
            <a:ext cx="4443741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1100" dirty="0"/>
              <a:t>DIRECCIÓN DE DERECHOS FUNDAMENTALES DEL TRABAJO</a:t>
            </a:r>
          </a:p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lang="es-CO" sz="1400" dirty="0"/>
          </a:p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lang="es-CO" sz="1400" dirty="0"/>
          </a:p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1400" dirty="0" err="1"/>
              <a:t>2do</a:t>
            </a:r>
            <a:r>
              <a:rPr lang="es-CO" sz="1400" dirty="0"/>
              <a:t> Encuentro Nacional de Empleo y Seguridad Social MIPYME- ACOPI </a:t>
            </a:r>
            <a:endParaRPr sz="1400" dirty="0"/>
          </a:p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lang="es-CO" sz="1400" dirty="0"/>
          </a:p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lang="es-CO" sz="1400" dirty="0"/>
          </a:p>
          <a:p>
            <a:pPr algn="r">
              <a:defRPr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sz="1400" dirty="0"/>
              <a:t>Bogotá, D.C. </a:t>
            </a:r>
            <a:r>
              <a:rPr lang="es-CO" sz="1400" dirty="0"/>
              <a:t> Julio /</a:t>
            </a:r>
            <a:r>
              <a:rPr sz="1400" dirty="0"/>
              <a:t>2022</a:t>
            </a:r>
          </a:p>
        </p:txBody>
      </p:sp>
      <p:pic>
        <p:nvPicPr>
          <p:cNvPr id="170" name="image2.jpg" descr="Libro digital interactiv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5002" y="0"/>
            <a:ext cx="2687848" cy="16217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3.jpeg" descr="“Tengo la esperanza que lleguemos a un acuerdo y que el salario para los trabajadores sea el mejor”, ministra Alicia Aran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003" y="1621766"/>
            <a:ext cx="2687847" cy="1980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sz="1100" dirty="0"/>
              <a:t>QUE ES Y QUE HACE LA DIRECCIÓN DE DERECHOS FUNDAMENTALES DEL TRABAJO  </a:t>
            </a:r>
            <a:endParaRPr sz="1100"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Finalidad de la Seguridad y Salud en el Trabajo como principio y derecho fundamental: </a:t>
            </a:r>
          </a:p>
          <a:p>
            <a:pPr marL="0" indent="0" algn="just">
              <a:buNone/>
            </a:pPr>
            <a:endParaRPr lang="es-CO" sz="2400" dirty="0">
              <a:solidFill>
                <a:srgbClr val="230050"/>
              </a:solidFill>
              <a:latin typeface="Noto Sans" panose="020B0502040504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  Entorno de trabajo seguro y saludable a los trabajadores  y refuerza la responsabilidad a los empleadores.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51734073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r>
              <a:rPr lang="es-CO" sz="1600" dirty="0">
                <a:solidFill>
                  <a:schemeClr val="bg1"/>
                </a:solidFill>
              </a:rPr>
              <a:t>Comentarios generales a los Bloques temarios del </a:t>
            </a:r>
          </a:p>
          <a:p>
            <a:r>
              <a:rPr lang="es-CO" sz="1600" dirty="0">
                <a:solidFill>
                  <a:schemeClr val="bg1"/>
                </a:solidFill>
              </a:rPr>
              <a:t>presente evento</a:t>
            </a:r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 </a:t>
            </a:r>
            <a:endParaRPr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fontScale="25000" lnSpcReduction="20000"/>
          </a:bodyPr>
          <a:lstStyle/>
          <a:p>
            <a:r>
              <a:rPr lang="es-CO" sz="7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Bloque I:   Equidad y Diversidad en el escenario laboral</a:t>
            </a:r>
          </a:p>
          <a:p>
            <a:endParaRPr lang="es-CO" sz="7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s-CO" sz="7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Bloque II:  Prevención, Bienestar y Salud Mental</a:t>
            </a:r>
          </a:p>
          <a:p>
            <a:pPr marL="0" indent="0">
              <a:buNone/>
            </a:pPr>
            <a:endParaRPr lang="es-CO" sz="7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s-CO" sz="7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Bloque III:  Desafíos del Mercado Laboral Colombiano (Panel) </a:t>
            </a:r>
            <a:br>
              <a:rPr lang="es-CO" sz="7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br>
              <a:rPr lang="es-CO" sz="7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br>
              <a:rPr lang="es-CO" sz="7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s-CO" sz="7200" dirty="0"/>
              <a:t> </a:t>
            </a:r>
            <a:br>
              <a:rPr lang="es-CO" sz="7200" dirty="0"/>
            </a:br>
            <a:br>
              <a:rPr lang="es-CO" sz="7200" dirty="0"/>
            </a:br>
            <a:r>
              <a:rPr lang="es-CO" dirty="0"/>
              <a:t>   </a:t>
            </a:r>
            <a:br>
              <a:rPr lang="es-CO" dirty="0"/>
            </a:br>
            <a:br>
              <a:rPr lang="es-CO" dirty="0"/>
            </a:br>
            <a:br>
              <a:rPr lang="es-CO" dirty="0"/>
            </a:br>
            <a:r>
              <a:rPr lang="es-CO" dirty="0"/>
              <a:t> </a:t>
            </a:r>
            <a:br>
              <a:rPr lang="es-CO" dirty="0"/>
            </a:b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0260353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2" name="image5.jpg" descr="SLIDES-PPT-MINTRABAJ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00"/>
            <a:ext cx="7562850" cy="3589338"/>
          </a:xfrm>
          <a:prstGeom prst="rect">
            <a:avLst/>
          </a:prstGeom>
          <a:ln w="12700">
            <a:miter lim="400000"/>
          </a:ln>
        </p:spPr>
      </p:pic>
      <p:pic>
        <p:nvPicPr>
          <p:cNvPr id="803" name="image1.jpeg" descr="LOGO MINTRABAJO ALT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7071" y="1322088"/>
            <a:ext cx="2727383" cy="5498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Temas </a:t>
            </a:r>
            <a:endParaRPr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fontScale="92500" lnSpcReduction="10000"/>
          </a:bodyPr>
          <a:lstStyle/>
          <a:p>
            <a:r>
              <a:rPr lang="es-CO" dirty="0"/>
              <a:t>Generalidades de </a:t>
            </a:r>
            <a:r>
              <a:rPr lang="es-CO" dirty="0" err="1"/>
              <a:t>Mintrabajo</a:t>
            </a:r>
            <a:endParaRPr lang="es-CO" dirty="0"/>
          </a:p>
          <a:p>
            <a:r>
              <a:rPr lang="es-CO" dirty="0"/>
              <a:t>Que es y que hace la Dirección de Derechos Fundamentales del Trabajo</a:t>
            </a:r>
          </a:p>
          <a:p>
            <a:r>
              <a:rPr lang="es-CO" dirty="0"/>
              <a:t>Comentarios generales a los Bloques temarios del presente evento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GENERALIDADES DE MINTRABAJO </a:t>
            </a:r>
            <a:endParaRPr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fontScale="47500" lnSpcReduction="20000"/>
          </a:bodyPr>
          <a:lstStyle/>
          <a:p>
            <a:pPr algn="l" fontAlgn="base"/>
            <a:r>
              <a:rPr lang="es-CO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El Ministerio del Trabajo fue creado en 1938 mediante Ley bajo el nombre Ministerio del Trabajo, Higiene y Previsión Social. Posteriormente, pasó a denominarse Ministerio de la Protección Social.</a:t>
            </a:r>
          </a:p>
          <a:p>
            <a:pPr algn="l" fontAlgn="base"/>
            <a:endParaRPr lang="es-CO" b="0" i="0" dirty="0">
              <a:solidFill>
                <a:srgbClr val="230050"/>
              </a:solidFill>
              <a:effectLst/>
              <a:latin typeface="Noto Sans" panose="020B0502040504020204" pitchFamily="34" charset="0"/>
            </a:endParaRPr>
          </a:p>
          <a:p>
            <a:pPr algn="l" fontAlgn="base"/>
            <a:r>
              <a:rPr lang="es-CO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En el año 2011, el Congreso de la República, mediante la </a:t>
            </a:r>
            <a:r>
              <a:rPr lang="es-CO" b="0" i="0" u="none" strike="noStrike" dirty="0">
                <a:solidFill>
                  <a:srgbClr val="337AB7"/>
                </a:solidFill>
                <a:effectLst/>
                <a:latin typeface="Noto Sans" panose="020B0502040504020204" pitchFamily="34" charset="0"/>
                <a:hlinkClick r:id="rId4"/>
              </a:rPr>
              <a:t>Ley 1444 de 2011</a:t>
            </a:r>
            <a:r>
              <a:rPr lang="es-CO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, reorganiza el Ministerio de la Protección Social, dando paso nuevamente a un Ministerio del Trabajo, estableciendo que esta entidad será responsable del fomento y de las estrategias para la creación permanente de empleo estable y con las garantías prestacionales, salariales y de jornada laboral aceptada y suscrita en la Organización Internacional del Trabajo (OIT).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126961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GENERALIDADES DE MINTRABAJO </a:t>
            </a:r>
            <a:endParaRPr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CO" b="1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Misión </a:t>
            </a:r>
            <a:r>
              <a:rPr lang="es-CO" b="1" i="0" dirty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Mintrabajo</a:t>
            </a:r>
            <a:r>
              <a:rPr lang="es-CO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  Formular, adoptar y orientar la política pública en materia laboral que contribuya a mejorar la calidad de vida de los colombianos, para garantizar el derecho al trabajo decente, mediante la identificación e implementación de estrategias de generación y formalización del empleo; respeto a los derechos fundamentales del trabajo y la promoción del diálogo social y el aseguramiento para la vejez.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636419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sz="1100" dirty="0"/>
              <a:t>QUE ES Y QUE HACE LA DIRECCIÓN DE DERECHOS FUNDAMENTALES DEL TRABAJO  </a:t>
            </a:r>
            <a:endParaRPr sz="1100"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O" dirty="0"/>
              <a:t>Decreto 4108 de 2011:  </a:t>
            </a:r>
            <a:r>
              <a:rPr lang="es-CO" sz="2900" dirty="0"/>
              <a:t>Es la dependencia de </a:t>
            </a:r>
            <a:r>
              <a:rPr lang="es-CO" sz="2900" dirty="0" err="1"/>
              <a:t>Mintrabajo</a:t>
            </a:r>
            <a:r>
              <a:rPr lang="es-CO" sz="2900" dirty="0"/>
              <a:t> que le corresponde p</a:t>
            </a:r>
            <a:r>
              <a:rPr lang="es-CO" sz="2900" b="0" i="0" dirty="0">
                <a:solidFill>
                  <a:srgbClr val="333333"/>
                </a:solidFill>
                <a:effectLst/>
                <a:latin typeface="Work Sans" pitchFamily="2" charset="0"/>
              </a:rPr>
              <a:t>roponer, dirigir y coordinar las políticas sobre protección de las condiciones del trabajo, salarios y prestaciones, relaciones individuales y colectivas del trabajo, cumplimiento de los derechos fundamentales del trabajo y los que se derivan de su ejercicio, en coordinación con las demás entidades competentes</a:t>
            </a:r>
            <a:r>
              <a:rPr lang="es-CO" b="0" i="0" dirty="0">
                <a:solidFill>
                  <a:srgbClr val="333333"/>
                </a:solidFill>
                <a:effectLst/>
                <a:latin typeface="Work Sans" pitchFamily="2" charset="0"/>
              </a:rPr>
              <a:t>.</a:t>
            </a:r>
            <a:r>
              <a:rPr lang="es-CO" dirty="0"/>
              <a:t> Entre otras funciones.</a:t>
            </a:r>
          </a:p>
        </p:txBody>
      </p:sp>
    </p:spTree>
    <p:extLst>
      <p:ext uri="{BB962C8B-B14F-4D97-AF65-F5344CB8AC3E}">
        <p14:creationId xmlns:p14="http://schemas.microsoft.com/office/powerpoint/2010/main" val="193557286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sz="1100" dirty="0"/>
              <a:t>QUE ES Y QUE HACE LA DIRECCIÓN DE DERECHOS FUNDAMENTALES DEL TRABAJO  </a:t>
            </a:r>
            <a:endParaRPr sz="1100"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2400" dirty="0"/>
              <a:t>Existen dos subdirecciones y un grupo interno, con cada uno de sus componentes: </a:t>
            </a:r>
          </a:p>
          <a:p>
            <a:pPr marL="0" indent="0" algn="just">
              <a:buNone/>
            </a:pPr>
            <a:r>
              <a:rPr lang="es-CO" sz="2400" dirty="0"/>
              <a:t>-Subdirección de Protección Laboral</a:t>
            </a:r>
          </a:p>
          <a:p>
            <a:pPr marL="0" indent="0" algn="just">
              <a:buNone/>
            </a:pPr>
            <a:r>
              <a:rPr lang="es-CO" sz="2400" dirty="0"/>
              <a:t>-Subdirección de Promoción de la Organización Social</a:t>
            </a:r>
          </a:p>
          <a:p>
            <a:pPr marL="0" indent="0" algn="just">
              <a:buNone/>
            </a:pPr>
            <a:r>
              <a:rPr lang="es-CO" sz="2400" dirty="0"/>
              <a:t>-Grupo Interno de Trabajo para las Victimas y la Equidad Laboral </a:t>
            </a:r>
          </a:p>
        </p:txBody>
      </p:sp>
    </p:spTree>
    <p:extLst>
      <p:ext uri="{BB962C8B-B14F-4D97-AF65-F5344CB8AC3E}">
        <p14:creationId xmlns:p14="http://schemas.microsoft.com/office/powerpoint/2010/main" val="303378729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sz="1100" dirty="0"/>
              <a:t>QUE ES Y QUE HACE LA DIRECCIÓN DE DERECHOS FUNDAMENTALES DEL TRABAJO  </a:t>
            </a:r>
            <a:endParaRPr sz="1100"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		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A741B5-2903-F956-1C7D-4F0E5B3EAC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609647"/>
            <a:ext cx="2229322" cy="1420720"/>
          </a:xfrm>
          <a:prstGeom prst="rect">
            <a:avLst/>
          </a:prstGeom>
        </p:spPr>
      </p:pic>
      <p:pic>
        <p:nvPicPr>
          <p:cNvPr id="9" name="Picture 6" descr="https://es-static.z-dn.net/files/d0d/1a10616a53419dfe6777836c191d1636.png">
            <a:extLst>
              <a:ext uri="{FF2B5EF4-FFF2-40B4-BE49-F238E27FC236}">
                <a16:creationId xmlns:a16="http://schemas.microsoft.com/office/drawing/2014/main" id="{A8A1F276-3B2C-5214-79F7-0983E15F66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" t="2359" r="2171"/>
          <a:stretch/>
        </p:blipFill>
        <p:spPr bwMode="auto">
          <a:xfrm>
            <a:off x="2618636" y="470142"/>
            <a:ext cx="4674182" cy="274159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059192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sz="1100" dirty="0"/>
              <a:t>QUE ES Y QUE HACE LA DIRECCIÓN DE DERECHOS FUNDAMENTALES DEL TRABAJO  </a:t>
            </a:r>
            <a:endParaRPr sz="1100"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-Ahora bien:  Se ha dado un paso importante e histórico hacia la inclusión de la </a:t>
            </a:r>
            <a:r>
              <a:rPr lang="es-CO" sz="2400" b="0" i="1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seguridad y la salud en el trabajo</a:t>
            </a:r>
            <a:r>
              <a:rPr lang="es-CO" sz="2400" b="0" i="1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 </a:t>
            </a: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como derecho fundamental en el trabajo. </a:t>
            </a:r>
          </a:p>
          <a:p>
            <a:pPr marL="0" indent="0" algn="just">
              <a:buNone/>
            </a:pP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Es decir, seria el </a:t>
            </a:r>
            <a:r>
              <a:rPr lang="es-CO" sz="2400" dirty="0">
                <a:solidFill>
                  <a:srgbClr val="230050"/>
                </a:solidFill>
                <a:latin typeface="Noto Sans" panose="020B0502040504020204" pitchFamily="34" charset="0"/>
              </a:rPr>
              <a:t>Q</a:t>
            </a: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uinto Principio y Derecho Fundamental.  </a:t>
            </a:r>
          </a:p>
        </p:txBody>
      </p:sp>
    </p:spTree>
    <p:extLst>
      <p:ext uri="{BB962C8B-B14F-4D97-AF65-F5344CB8AC3E}">
        <p14:creationId xmlns:p14="http://schemas.microsoft.com/office/powerpoint/2010/main" val="299910527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5.jpg" descr="SLIDES-PPT-MINTRABA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"/>
            <a:ext cx="7562850" cy="35893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0" y="-8199"/>
            <a:ext cx="7562850" cy="564719"/>
          </a:xfrm>
          <a:prstGeom prst="rect">
            <a:avLst/>
          </a:prstGeom>
          <a:solidFill>
            <a:srgbClr val="174F39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95691" y="74844"/>
            <a:ext cx="5387103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sz="1100" dirty="0"/>
              <a:t>QUE ES Y QUE HACE LA DIRECCIÓN DE DERECHOS FUNDAMENTALES DEL TRABAJO  </a:t>
            </a:r>
            <a:endParaRPr sz="1100" dirty="0"/>
          </a:p>
        </p:txBody>
      </p:sp>
      <p:pic>
        <p:nvPicPr>
          <p:cNvPr id="216" name="image1.jpeg" descr="LOGO MINTRABAJO 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028" y="33191"/>
            <a:ext cx="2005585" cy="40435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Shape 217"/>
          <p:cNvSpPr/>
          <p:nvPr/>
        </p:nvSpPr>
        <p:spPr>
          <a:xfrm>
            <a:off x="219075" y="624704"/>
            <a:ext cx="718185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 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3CFE4-D948-50D3-5D8B-24697C89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143" y="840477"/>
            <a:ext cx="6806566" cy="237125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-Reunión 110 de la Conferencia Internacional del Trabajo de la OIT, en Ginebra (Suiza) se aprueba.</a:t>
            </a:r>
          </a:p>
          <a:p>
            <a:pPr marL="0" indent="0" algn="just">
              <a:buNone/>
            </a:pPr>
            <a:r>
              <a:rPr lang="es-CO" sz="2400" dirty="0">
                <a:solidFill>
                  <a:srgbClr val="230050"/>
                </a:solidFill>
                <a:latin typeface="Noto Sans" panose="020B0502040504020204" pitchFamily="34" charset="0"/>
              </a:rPr>
              <a:t>-Convenio sobre Seguridad y Salud de los Trabajadores No 155.</a:t>
            </a:r>
          </a:p>
          <a:p>
            <a:pPr marL="0" indent="0" algn="just">
              <a:buNone/>
            </a:pPr>
            <a:r>
              <a:rPr lang="es-CO" sz="2400" b="0" i="0" dirty="0">
                <a:solidFill>
                  <a:srgbClr val="230050"/>
                </a:solidFill>
                <a:effectLst/>
                <a:latin typeface="Noto Sans" panose="020B0502040504020204" pitchFamily="34" charset="0"/>
              </a:rPr>
              <a:t>-Convenio sobre el Marco Promocional para la seguridad y Salud de los Trabajadores No 187.  </a:t>
            </a:r>
          </a:p>
        </p:txBody>
      </p:sp>
    </p:spTree>
    <p:extLst>
      <p:ext uri="{BB962C8B-B14F-4D97-AF65-F5344CB8AC3E}">
        <p14:creationId xmlns:p14="http://schemas.microsoft.com/office/powerpoint/2010/main" val="43075327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610</Words>
  <Application>Microsoft Office PowerPoint</Application>
  <PresentationFormat>Personalizado</PresentationFormat>
  <Paragraphs>58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Noto Sans</vt:lpstr>
      <vt:lpstr>Segoe UI</vt:lpstr>
      <vt:lpstr>Verdana</vt:lpstr>
      <vt:lpstr>Wingdings</vt:lpstr>
      <vt:lpstr>Work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Dos Bebes</dc:creator>
  <cp:lastModifiedBy>Tatiana Andrea Forero Fajardo</cp:lastModifiedBy>
  <cp:revision>7</cp:revision>
  <dcterms:modified xsi:type="dcterms:W3CDTF">2022-07-14T00:23:57Z</dcterms:modified>
</cp:coreProperties>
</file>